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6" r:id="rId1"/>
  </p:sldMasterIdLst>
  <p:notesMasterIdLst>
    <p:notesMasterId r:id="rId42"/>
  </p:notesMasterIdLst>
  <p:handoutMasterIdLst>
    <p:handoutMasterId r:id="rId43"/>
  </p:handoutMasterIdLst>
  <p:sldIdLst>
    <p:sldId id="258" r:id="rId2"/>
    <p:sldId id="293" r:id="rId3"/>
    <p:sldId id="324" r:id="rId4"/>
    <p:sldId id="260" r:id="rId5"/>
    <p:sldId id="261" r:id="rId6"/>
    <p:sldId id="304" r:id="rId7"/>
    <p:sldId id="263" r:id="rId8"/>
    <p:sldId id="264" r:id="rId9"/>
    <p:sldId id="336" r:id="rId10"/>
    <p:sldId id="265" r:id="rId11"/>
    <p:sldId id="266" r:id="rId12"/>
    <p:sldId id="267" r:id="rId13"/>
    <p:sldId id="321" r:id="rId14"/>
    <p:sldId id="323" r:id="rId15"/>
    <p:sldId id="268" r:id="rId16"/>
    <p:sldId id="269" r:id="rId17"/>
    <p:sldId id="276" r:id="rId18"/>
    <p:sldId id="298" r:id="rId19"/>
    <p:sldId id="300" r:id="rId20"/>
    <p:sldId id="295" r:id="rId21"/>
    <p:sldId id="310" r:id="rId22"/>
    <p:sldId id="311" r:id="rId23"/>
    <p:sldId id="277" r:id="rId24"/>
    <p:sldId id="299" r:id="rId25"/>
    <p:sldId id="278" r:id="rId26"/>
    <p:sldId id="279" r:id="rId27"/>
    <p:sldId id="302" r:id="rId28"/>
    <p:sldId id="306" r:id="rId29"/>
    <p:sldId id="307" r:id="rId30"/>
    <p:sldId id="333" r:id="rId31"/>
    <p:sldId id="285" r:id="rId32"/>
    <p:sldId id="286" r:id="rId33"/>
    <p:sldId id="287" r:id="rId34"/>
    <p:sldId id="288" r:id="rId35"/>
    <p:sldId id="289" r:id="rId36"/>
    <p:sldId id="305" r:id="rId37"/>
    <p:sldId id="326" r:id="rId38"/>
    <p:sldId id="328" r:id="rId39"/>
    <p:sldId id="330" r:id="rId40"/>
    <p:sldId id="290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DDF"/>
    <a:srgbClr val="FCE0C8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5599" autoAdjust="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RH\Desktop\New%20Microsoft%20Office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RH\Desktop\New%20Microsoft%20Office%20Excel%20Work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RH\Desktop\New%20Microsoft%20Office%20Excel%20Workshe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RH\Desktop\New%20Microsoft%20Office%20Excel%20Workshe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RH\Desktop\New%20Microsoft%20Office%20Excel%20Workshee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RH\Desktop\New%20Microsoft%20Office%20Excel%20Workshee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RH\Desktop\COVID%20Related%20All\COVID%20Death%20Detai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Sheet3!$B$1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Sheet3!$A$2:$A$10</c:f>
              <c:strCache>
                <c:ptCount val="9"/>
                <c:pt idx="0">
                  <c:v>&lt;1 Yrs</c:v>
                </c:pt>
                <c:pt idx="1">
                  <c:v>1-4 Yrs</c:v>
                </c:pt>
                <c:pt idx="2">
                  <c:v>5-14 Yrs</c:v>
                </c:pt>
                <c:pt idx="3">
                  <c:v>15-19 Yrs</c:v>
                </c:pt>
                <c:pt idx="4">
                  <c:v>20-29 Yrs</c:v>
                </c:pt>
                <c:pt idx="5">
                  <c:v>30-39 Yrs</c:v>
                </c:pt>
                <c:pt idx="6">
                  <c:v>40-49 Yrs</c:v>
                </c:pt>
                <c:pt idx="7">
                  <c:v>50-59 Yrs</c:v>
                </c:pt>
                <c:pt idx="8">
                  <c:v>&gt;60 </c:v>
                </c:pt>
              </c:strCache>
            </c:strRef>
          </c:cat>
          <c:val>
            <c:numRef>
              <c:f>Sheet3!$B$2:$B$10</c:f>
              <c:numCache>
                <c:formatCode>General</c:formatCode>
                <c:ptCount val="9"/>
                <c:pt idx="0">
                  <c:v>458</c:v>
                </c:pt>
                <c:pt idx="1">
                  <c:v>103</c:v>
                </c:pt>
                <c:pt idx="2">
                  <c:v>241</c:v>
                </c:pt>
                <c:pt idx="3">
                  <c:v>728</c:v>
                </c:pt>
                <c:pt idx="4">
                  <c:v>4493</c:v>
                </c:pt>
                <c:pt idx="5">
                  <c:v>1520</c:v>
                </c:pt>
                <c:pt idx="6">
                  <c:v>400</c:v>
                </c:pt>
                <c:pt idx="7">
                  <c:v>299</c:v>
                </c:pt>
                <c:pt idx="8">
                  <c:v>576</c:v>
                </c:pt>
              </c:numCache>
            </c:numRef>
          </c: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Sheet3!$A$2:$A$10</c:f>
              <c:strCache>
                <c:ptCount val="9"/>
                <c:pt idx="0">
                  <c:v>&lt;1 Yrs</c:v>
                </c:pt>
                <c:pt idx="1">
                  <c:v>1-4 Yrs</c:v>
                </c:pt>
                <c:pt idx="2">
                  <c:v>5-14 Yrs</c:v>
                </c:pt>
                <c:pt idx="3">
                  <c:v>15-19 Yrs</c:v>
                </c:pt>
                <c:pt idx="4">
                  <c:v>20-29 Yrs</c:v>
                </c:pt>
                <c:pt idx="5">
                  <c:v>30-39 Yrs</c:v>
                </c:pt>
                <c:pt idx="6">
                  <c:v>40-49 Yrs</c:v>
                </c:pt>
                <c:pt idx="7">
                  <c:v>50-59 Yrs</c:v>
                </c:pt>
                <c:pt idx="8">
                  <c:v>&gt;60 </c:v>
                </c:pt>
              </c:strCache>
            </c:strRef>
          </c:cat>
          <c:val>
            <c:numRef>
              <c:f>Sheet3!$C$2:$C$10</c:f>
              <c:numCache>
                <c:formatCode>General</c:formatCode>
                <c:ptCount val="9"/>
                <c:pt idx="0">
                  <c:v>723</c:v>
                </c:pt>
                <c:pt idx="1">
                  <c:v>235</c:v>
                </c:pt>
                <c:pt idx="2">
                  <c:v>425</c:v>
                </c:pt>
                <c:pt idx="3">
                  <c:v>204</c:v>
                </c:pt>
                <c:pt idx="4">
                  <c:v>406</c:v>
                </c:pt>
                <c:pt idx="5">
                  <c:v>506</c:v>
                </c:pt>
                <c:pt idx="6">
                  <c:v>509</c:v>
                </c:pt>
                <c:pt idx="7">
                  <c:v>467</c:v>
                </c:pt>
                <c:pt idx="8">
                  <c:v>764</c:v>
                </c:pt>
              </c:numCache>
            </c:numRef>
          </c:val>
        </c:ser>
        <c:gapWidth val="111"/>
        <c:overlap val="100"/>
        <c:serLines>
          <c:spPr>
            <a:ln>
              <a:solidFill>
                <a:srgbClr val="0070C0"/>
              </a:solidFill>
            </a:ln>
          </c:spPr>
        </c:serLines>
        <c:axId val="54776576"/>
        <c:axId val="54778112"/>
      </c:barChart>
      <c:catAx>
        <c:axId val="547765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778112"/>
        <c:crosses val="autoZero"/>
        <c:lblAlgn val="ctr"/>
        <c:lblOffset val="100"/>
      </c:catAx>
      <c:valAx>
        <c:axId val="547781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4776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28275084654166"/>
          <c:y val="0.37814790196679982"/>
          <c:w val="7.9988582675873721E-2"/>
          <c:h val="0.12898558134778609"/>
        </c:manualLayout>
      </c:layout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Sheet2!$A$2</c:f>
              <c:strCache>
                <c:ptCount val="1"/>
                <c:pt idx="0">
                  <c:v>OPD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FF0000"/>
              </a:solidFill>
            </a:ln>
          </c:spPr>
          <c:cat>
            <c:strRef>
              <c:f>Sheet2!$B$1:$D$1</c:f>
              <c:strCache>
                <c:ptCount val="3"/>
                <c:pt idx="0">
                  <c:v>F/Y 2075/076</c:v>
                </c:pt>
                <c:pt idx="1">
                  <c:v>F/Y 2076/077</c:v>
                </c:pt>
                <c:pt idx="2">
                  <c:v>F/Y 2077/078</c:v>
                </c:pt>
              </c:strCache>
            </c:strRef>
          </c:cat>
          <c:val>
            <c:numRef>
              <c:f>Sheet2!$B$2:$D$2</c:f>
              <c:numCache>
                <c:formatCode>General</c:formatCode>
                <c:ptCount val="3"/>
                <c:pt idx="0">
                  <c:v>269979</c:v>
                </c:pt>
                <c:pt idx="1">
                  <c:v>213773</c:v>
                </c:pt>
                <c:pt idx="2">
                  <c:v>130454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Emergency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B050"/>
              </a:solidFill>
            </a:ln>
          </c:spPr>
          <c:cat>
            <c:strRef>
              <c:f>Sheet2!$B$1:$D$1</c:f>
              <c:strCache>
                <c:ptCount val="3"/>
                <c:pt idx="0">
                  <c:v>F/Y 2075/076</c:v>
                </c:pt>
                <c:pt idx="1">
                  <c:v>F/Y 2076/077</c:v>
                </c:pt>
                <c:pt idx="2">
                  <c:v>F/Y 2077/078</c:v>
                </c:pt>
              </c:strCache>
            </c:strRef>
          </c:cat>
          <c:val>
            <c:numRef>
              <c:f>Sheet2!$B$3:$D$3</c:f>
              <c:numCache>
                <c:formatCode>General</c:formatCode>
                <c:ptCount val="3"/>
                <c:pt idx="0">
                  <c:v>39728</c:v>
                </c:pt>
                <c:pt idx="1">
                  <c:v>39251</c:v>
                </c:pt>
                <c:pt idx="2">
                  <c:v>26033</c:v>
                </c:pt>
              </c:numCache>
            </c:numRef>
          </c:val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Inpatient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FFC000"/>
              </a:solidFill>
            </a:ln>
          </c:spPr>
          <c:cat>
            <c:strRef>
              <c:f>Sheet2!$B$1:$D$1</c:f>
              <c:strCache>
                <c:ptCount val="3"/>
                <c:pt idx="0">
                  <c:v>F/Y 2075/076</c:v>
                </c:pt>
                <c:pt idx="1">
                  <c:v>F/Y 2076/077</c:v>
                </c:pt>
                <c:pt idx="2">
                  <c:v>F/Y 2077/078</c:v>
                </c:pt>
              </c:strCache>
            </c:strRef>
          </c:cat>
          <c:val>
            <c:numRef>
              <c:f>Sheet2!$B$4:$D$4</c:f>
              <c:numCache>
                <c:formatCode>General</c:formatCode>
                <c:ptCount val="3"/>
                <c:pt idx="0">
                  <c:v>20669</c:v>
                </c:pt>
                <c:pt idx="1">
                  <c:v>17321</c:v>
                </c:pt>
                <c:pt idx="2">
                  <c:v>14228</c:v>
                </c:pt>
              </c:numCache>
            </c:numRef>
          </c:val>
        </c:ser>
        <c:gapWidth val="75"/>
        <c:overlap val="-25"/>
        <c:axId val="54742400"/>
        <c:axId val="54867072"/>
      </c:barChart>
      <c:catAx>
        <c:axId val="547424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4867072"/>
        <c:crosses val="autoZero"/>
        <c:auto val="1"/>
        <c:lblAlgn val="ctr"/>
        <c:lblOffset val="100"/>
      </c:catAx>
      <c:valAx>
        <c:axId val="548670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54742400"/>
        <c:crosses val="autoZero"/>
        <c:crossBetween val="between"/>
      </c:valAx>
    </c:plotArea>
    <c:legend>
      <c:legendPos val="b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'[New Microsoft Office Excel Worksheet.xlsx]Sheet1'!$B$1</c:f>
              <c:strCache>
                <c:ptCount val="1"/>
                <c:pt idx="0">
                  <c:v>No.of OPD Patients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FF0000"/>
              </a:solidFill>
            </a:ln>
          </c:spPr>
          <c:cat>
            <c:strRef>
              <c:f>'[New Microsoft Office Excel Worksheet.xlsx]Sheet1'!$A$2:$A$13</c:f>
              <c:strCache>
                <c:ptCount val="12"/>
                <c:pt idx="0">
                  <c:v>Shrawan</c:v>
                </c:pt>
                <c:pt idx="1">
                  <c:v>Bhadra</c:v>
                </c:pt>
                <c:pt idx="2">
                  <c:v>Ashoj</c:v>
                </c:pt>
                <c:pt idx="3">
                  <c:v>Kartik</c:v>
                </c:pt>
                <c:pt idx="4">
                  <c:v>Mangsir</c:v>
                </c:pt>
                <c:pt idx="5">
                  <c:v>Paush</c:v>
                </c:pt>
                <c:pt idx="6">
                  <c:v>Magh</c:v>
                </c:pt>
                <c:pt idx="7">
                  <c:v>Falgun</c:v>
                </c:pt>
                <c:pt idx="8">
                  <c:v>Chaitra</c:v>
                </c:pt>
                <c:pt idx="9">
                  <c:v>Baisakh</c:v>
                </c:pt>
                <c:pt idx="10">
                  <c:v>Jestha</c:v>
                </c:pt>
                <c:pt idx="11">
                  <c:v>Asar</c:v>
                </c:pt>
              </c:strCache>
            </c:strRef>
          </c:cat>
          <c:val>
            <c:numRef>
              <c:f>'[New Microsoft Office Excel Worksheet.xlsx]Sheet1'!$B$2:$B$13</c:f>
              <c:numCache>
                <c:formatCode>General</c:formatCode>
                <c:ptCount val="12"/>
                <c:pt idx="0">
                  <c:v>11179</c:v>
                </c:pt>
                <c:pt idx="1">
                  <c:v>7504</c:v>
                </c:pt>
                <c:pt idx="2">
                  <c:v>12814</c:v>
                </c:pt>
                <c:pt idx="3">
                  <c:v>7397</c:v>
                </c:pt>
                <c:pt idx="4">
                  <c:v>9831</c:v>
                </c:pt>
                <c:pt idx="5">
                  <c:v>12574</c:v>
                </c:pt>
                <c:pt idx="6">
                  <c:v>16549</c:v>
                </c:pt>
                <c:pt idx="7">
                  <c:v>20227</c:v>
                </c:pt>
                <c:pt idx="8">
                  <c:v>25236</c:v>
                </c:pt>
                <c:pt idx="9">
                  <c:v>13103</c:v>
                </c:pt>
                <c:pt idx="10">
                  <c:v>5956</c:v>
                </c:pt>
                <c:pt idx="11">
                  <c:v>14117</c:v>
                </c:pt>
              </c:numCache>
            </c:numRef>
          </c:val>
        </c:ser>
        <c:gapWidth val="75"/>
        <c:overlap val="100"/>
        <c:axId val="54907648"/>
        <c:axId val="54909184"/>
      </c:barChart>
      <c:catAx>
        <c:axId val="549076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909184"/>
        <c:crosses val="autoZero"/>
        <c:auto val="1"/>
        <c:lblAlgn val="ctr"/>
        <c:lblOffset val="100"/>
      </c:catAx>
      <c:valAx>
        <c:axId val="549091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54907648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Sheet4!$B$2</c:f>
              <c:strCache>
                <c:ptCount val="1"/>
                <c:pt idx="0">
                  <c:v>No.of InPatients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C000"/>
              </a:solidFill>
            </a:ln>
          </c:spPr>
          <c:cat>
            <c:strRef>
              <c:f>Sheet4!$A$3:$A$14</c:f>
              <c:strCache>
                <c:ptCount val="12"/>
                <c:pt idx="0">
                  <c:v>Shrawan</c:v>
                </c:pt>
                <c:pt idx="1">
                  <c:v>Bhadra</c:v>
                </c:pt>
                <c:pt idx="2">
                  <c:v>Ashoj</c:v>
                </c:pt>
                <c:pt idx="3">
                  <c:v>Kartik</c:v>
                </c:pt>
                <c:pt idx="4">
                  <c:v>Mangsir</c:v>
                </c:pt>
                <c:pt idx="5">
                  <c:v>Paush</c:v>
                </c:pt>
                <c:pt idx="6">
                  <c:v>Magh</c:v>
                </c:pt>
                <c:pt idx="7">
                  <c:v>Falgun</c:v>
                </c:pt>
                <c:pt idx="8">
                  <c:v>Chaitra</c:v>
                </c:pt>
                <c:pt idx="9">
                  <c:v>Baisakh</c:v>
                </c:pt>
                <c:pt idx="10">
                  <c:v>Jestha</c:v>
                </c:pt>
                <c:pt idx="11">
                  <c:v>Asar</c:v>
                </c:pt>
              </c:strCache>
            </c:strRef>
          </c:cat>
          <c:val>
            <c:numRef>
              <c:f>Sheet4!$B$3:$B$14</c:f>
              <c:numCache>
                <c:formatCode>General</c:formatCode>
                <c:ptCount val="12"/>
                <c:pt idx="0">
                  <c:v>1167</c:v>
                </c:pt>
                <c:pt idx="1">
                  <c:v>857</c:v>
                </c:pt>
                <c:pt idx="2">
                  <c:v>1033</c:v>
                </c:pt>
                <c:pt idx="3">
                  <c:v>1004</c:v>
                </c:pt>
                <c:pt idx="4">
                  <c:v>1275</c:v>
                </c:pt>
                <c:pt idx="5">
                  <c:v>1219</c:v>
                </c:pt>
                <c:pt idx="6">
                  <c:v>1253</c:v>
                </c:pt>
                <c:pt idx="7">
                  <c:v>1295</c:v>
                </c:pt>
                <c:pt idx="8">
                  <c:v>1407</c:v>
                </c:pt>
                <c:pt idx="9">
                  <c:v>1319</c:v>
                </c:pt>
                <c:pt idx="10">
                  <c:v>1028</c:v>
                </c:pt>
                <c:pt idx="11">
                  <c:v>1371</c:v>
                </c:pt>
              </c:numCache>
            </c:numRef>
          </c:val>
        </c:ser>
        <c:gapWidth val="39"/>
        <c:axId val="56256000"/>
        <c:axId val="56257536"/>
      </c:barChart>
      <c:catAx>
        <c:axId val="56256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6257536"/>
        <c:crosses val="autoZero"/>
        <c:auto val="1"/>
        <c:lblAlgn val="ctr"/>
        <c:lblOffset val="100"/>
      </c:catAx>
      <c:valAx>
        <c:axId val="562575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6256000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Sheet5!$B$2</c:f>
              <c:strCache>
                <c:ptCount val="1"/>
                <c:pt idx="0">
                  <c:v>Major Surgery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FFC000"/>
              </a:solidFill>
            </a:ln>
          </c:spPr>
          <c:cat>
            <c:strRef>
              <c:f>Sheet5!$A$3:$A$5</c:f>
              <c:strCache>
                <c:ptCount val="3"/>
                <c:pt idx="0">
                  <c:v>F/Y 2075/076</c:v>
                </c:pt>
                <c:pt idx="1">
                  <c:v>F/Y 2076/077</c:v>
                </c:pt>
                <c:pt idx="2">
                  <c:v>F/Y 2077/078</c:v>
                </c:pt>
              </c:strCache>
            </c:strRef>
          </c:cat>
          <c:val>
            <c:numRef>
              <c:f>Sheet5!$B$3:$B$5</c:f>
              <c:numCache>
                <c:formatCode>General</c:formatCode>
                <c:ptCount val="3"/>
                <c:pt idx="0">
                  <c:v>3845</c:v>
                </c:pt>
                <c:pt idx="1">
                  <c:v>3435</c:v>
                </c:pt>
                <c:pt idx="2">
                  <c:v>2915</c:v>
                </c:pt>
              </c:numCache>
            </c:numRef>
          </c:val>
        </c:ser>
        <c:ser>
          <c:idx val="1"/>
          <c:order val="1"/>
          <c:tx>
            <c:strRef>
              <c:f>Sheet5!$C$2</c:f>
              <c:strCache>
                <c:ptCount val="1"/>
                <c:pt idx="0">
                  <c:v>Total surgery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C000"/>
              </a:solidFill>
            </a:ln>
          </c:spPr>
          <c:cat>
            <c:strRef>
              <c:f>Sheet5!$A$3:$A$5</c:f>
              <c:strCache>
                <c:ptCount val="3"/>
                <c:pt idx="0">
                  <c:v>F/Y 2075/076</c:v>
                </c:pt>
                <c:pt idx="1">
                  <c:v>F/Y 2076/077</c:v>
                </c:pt>
                <c:pt idx="2">
                  <c:v>F/Y 2077/078</c:v>
                </c:pt>
              </c:strCache>
            </c:strRef>
          </c:cat>
          <c:val>
            <c:numRef>
              <c:f>Sheet5!$C$3:$C$5</c:f>
              <c:numCache>
                <c:formatCode>General</c:formatCode>
                <c:ptCount val="3"/>
                <c:pt idx="0">
                  <c:v>6784</c:v>
                </c:pt>
                <c:pt idx="1">
                  <c:v>5615</c:v>
                </c:pt>
                <c:pt idx="2">
                  <c:v>4184</c:v>
                </c:pt>
              </c:numCache>
            </c:numRef>
          </c:val>
        </c:ser>
        <c:gapWidth val="75"/>
        <c:shape val="cylinder"/>
        <c:axId val="56282496"/>
        <c:axId val="56284288"/>
        <c:axId val="0"/>
      </c:bar3DChart>
      <c:catAx>
        <c:axId val="562824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6284288"/>
        <c:crosses val="autoZero"/>
        <c:auto val="1"/>
        <c:lblAlgn val="ctr"/>
        <c:lblOffset val="100"/>
      </c:catAx>
      <c:valAx>
        <c:axId val="562842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56282496"/>
        <c:crosses val="autoZero"/>
        <c:crossBetween val="between"/>
      </c:valAx>
    </c:plotArea>
    <c:legend>
      <c:legendPos val="b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Sheet6!$A$3</c:f>
              <c:strCache>
                <c:ptCount val="1"/>
                <c:pt idx="0">
                  <c:v>F/Y 2075/076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Sheet6!$B$2:$D$2</c:f>
              <c:strCache>
                <c:ptCount val="3"/>
                <c:pt idx="0">
                  <c:v>No.of Deliveries</c:v>
                </c:pt>
                <c:pt idx="1">
                  <c:v>Normal Delivery</c:v>
                </c:pt>
                <c:pt idx="2">
                  <c:v>LSCS Delivery</c:v>
                </c:pt>
              </c:strCache>
            </c:strRef>
          </c:cat>
          <c:val>
            <c:numRef>
              <c:f>Sheet6!$B$3:$D$3</c:f>
              <c:numCache>
                <c:formatCode>General</c:formatCode>
                <c:ptCount val="3"/>
                <c:pt idx="0">
                  <c:v>8399</c:v>
                </c:pt>
                <c:pt idx="1">
                  <c:v>5867</c:v>
                </c:pt>
                <c:pt idx="2">
                  <c:v>2288</c:v>
                </c:pt>
              </c:numCache>
            </c:numRef>
          </c:val>
        </c:ser>
        <c:ser>
          <c:idx val="1"/>
          <c:order val="1"/>
          <c:tx>
            <c:strRef>
              <c:f>Sheet6!$A$4</c:f>
              <c:strCache>
                <c:ptCount val="1"/>
                <c:pt idx="0">
                  <c:v>F/Y 2076/077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Sheet6!$B$2:$D$2</c:f>
              <c:strCache>
                <c:ptCount val="3"/>
                <c:pt idx="0">
                  <c:v>No.of Deliveries</c:v>
                </c:pt>
                <c:pt idx="1">
                  <c:v>Normal Delivery</c:v>
                </c:pt>
                <c:pt idx="2">
                  <c:v>LSCS Delivery</c:v>
                </c:pt>
              </c:strCache>
            </c:strRef>
          </c:cat>
          <c:val>
            <c:numRef>
              <c:f>Sheet6!$B$4:$D$4</c:f>
              <c:numCache>
                <c:formatCode>General</c:formatCode>
                <c:ptCount val="3"/>
                <c:pt idx="0">
                  <c:v>7374</c:v>
                </c:pt>
                <c:pt idx="1">
                  <c:v>5112</c:v>
                </c:pt>
                <c:pt idx="2">
                  <c:v>2078</c:v>
                </c:pt>
              </c:numCache>
            </c:numRef>
          </c:val>
        </c:ser>
        <c:ser>
          <c:idx val="2"/>
          <c:order val="2"/>
          <c:tx>
            <c:strRef>
              <c:f>Sheet6!$A$5</c:f>
              <c:strCache>
                <c:ptCount val="1"/>
                <c:pt idx="0">
                  <c:v>F/Y 2077/078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Sheet6!$B$2:$D$2</c:f>
              <c:strCache>
                <c:ptCount val="3"/>
                <c:pt idx="0">
                  <c:v>No.of Deliveries</c:v>
                </c:pt>
                <c:pt idx="1">
                  <c:v>Normal Delivery</c:v>
                </c:pt>
                <c:pt idx="2">
                  <c:v>LSCS Delivery</c:v>
                </c:pt>
              </c:strCache>
            </c:strRef>
          </c:cat>
          <c:val>
            <c:numRef>
              <c:f>Sheet6!$B$5:$D$5</c:f>
              <c:numCache>
                <c:formatCode>General</c:formatCode>
                <c:ptCount val="3"/>
                <c:pt idx="0">
                  <c:v>5346</c:v>
                </c:pt>
                <c:pt idx="1">
                  <c:v>3496</c:v>
                </c:pt>
                <c:pt idx="2">
                  <c:v>1700</c:v>
                </c:pt>
              </c:numCache>
            </c:numRef>
          </c:val>
        </c:ser>
        <c:gapWidth val="75"/>
        <c:overlap val="-25"/>
        <c:axId val="57305344"/>
        <c:axId val="57319424"/>
      </c:barChart>
      <c:catAx>
        <c:axId val="573053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7319424"/>
        <c:crosses val="autoZero"/>
        <c:auto val="1"/>
        <c:lblAlgn val="ctr"/>
        <c:lblOffset val="100"/>
      </c:catAx>
      <c:valAx>
        <c:axId val="573194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57305344"/>
        <c:crosses val="autoZero"/>
        <c:crossBetween val="between"/>
      </c:valAx>
    </c:plotArea>
    <c:legend>
      <c:legendPos val="b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Sheet17!$B$2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Sheet17!$A$3:$A$19</c:f>
              <c:strCache>
                <c:ptCount val="17"/>
                <c:pt idx="0">
                  <c:v>1-5</c:v>
                </c:pt>
                <c:pt idx="1">
                  <c:v>16-20</c:v>
                </c:pt>
                <c:pt idx="2">
                  <c:v>21-25</c:v>
                </c:pt>
                <c:pt idx="3">
                  <c:v>26-30</c:v>
                </c:pt>
                <c:pt idx="4">
                  <c:v>31-35</c:v>
                </c:pt>
                <c:pt idx="5">
                  <c:v>36-40</c:v>
                </c:pt>
                <c:pt idx="6">
                  <c:v>41-45</c:v>
                </c:pt>
                <c:pt idx="7">
                  <c:v>46-50</c:v>
                </c:pt>
                <c:pt idx="8">
                  <c:v>51-55</c:v>
                </c:pt>
                <c:pt idx="9">
                  <c:v>56-60</c:v>
                </c:pt>
                <c:pt idx="10">
                  <c:v>61-65</c:v>
                </c:pt>
                <c:pt idx="11">
                  <c:v>66-70</c:v>
                </c:pt>
                <c:pt idx="12">
                  <c:v>71-75</c:v>
                </c:pt>
                <c:pt idx="13">
                  <c:v>76-80</c:v>
                </c:pt>
                <c:pt idx="14">
                  <c:v>81-85</c:v>
                </c:pt>
                <c:pt idx="15">
                  <c:v>86-90</c:v>
                </c:pt>
                <c:pt idx="16">
                  <c:v>91-95</c:v>
                </c:pt>
              </c:strCache>
            </c:strRef>
          </c:cat>
          <c:val>
            <c:numRef>
              <c:f>Sheet17!$B$3:$B$19</c:f>
              <c:numCache>
                <c:formatCode>General</c:formatCode>
                <c:ptCount val="17"/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7</c:v>
                </c:pt>
                <c:pt idx="5">
                  <c:v>4</c:v>
                </c:pt>
                <c:pt idx="6">
                  <c:v>7</c:v>
                </c:pt>
                <c:pt idx="7">
                  <c:v>9</c:v>
                </c:pt>
                <c:pt idx="8">
                  <c:v>8</c:v>
                </c:pt>
                <c:pt idx="9">
                  <c:v>9</c:v>
                </c:pt>
                <c:pt idx="10">
                  <c:v>9</c:v>
                </c:pt>
                <c:pt idx="11">
                  <c:v>8</c:v>
                </c:pt>
                <c:pt idx="12">
                  <c:v>9</c:v>
                </c:pt>
                <c:pt idx="13">
                  <c:v>2</c:v>
                </c:pt>
                <c:pt idx="14">
                  <c:v>3</c:v>
                </c:pt>
                <c:pt idx="15">
                  <c:v>1</c:v>
                </c:pt>
                <c:pt idx="16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Sheet17!$C$2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Sheet17!$A$3:$A$19</c:f>
              <c:strCache>
                <c:ptCount val="17"/>
                <c:pt idx="0">
                  <c:v>1-5</c:v>
                </c:pt>
                <c:pt idx="1">
                  <c:v>16-20</c:v>
                </c:pt>
                <c:pt idx="2">
                  <c:v>21-25</c:v>
                </c:pt>
                <c:pt idx="3">
                  <c:v>26-30</c:v>
                </c:pt>
                <c:pt idx="4">
                  <c:v>31-35</c:v>
                </c:pt>
                <c:pt idx="5">
                  <c:v>36-40</c:v>
                </c:pt>
                <c:pt idx="6">
                  <c:v>41-45</c:v>
                </c:pt>
                <c:pt idx="7">
                  <c:v>46-50</c:v>
                </c:pt>
                <c:pt idx="8">
                  <c:v>51-55</c:v>
                </c:pt>
                <c:pt idx="9">
                  <c:v>56-60</c:v>
                </c:pt>
                <c:pt idx="10">
                  <c:v>61-65</c:v>
                </c:pt>
                <c:pt idx="11">
                  <c:v>66-70</c:v>
                </c:pt>
                <c:pt idx="12">
                  <c:v>71-75</c:v>
                </c:pt>
                <c:pt idx="13">
                  <c:v>76-80</c:v>
                </c:pt>
                <c:pt idx="14">
                  <c:v>81-85</c:v>
                </c:pt>
                <c:pt idx="15">
                  <c:v>86-90</c:v>
                </c:pt>
                <c:pt idx="16">
                  <c:v>91-95</c:v>
                </c:pt>
              </c:strCache>
            </c:strRef>
          </c:cat>
          <c:val>
            <c:numRef>
              <c:f>Sheet17!$C$3:$C$19</c:f>
              <c:numCache>
                <c:formatCode>General</c:formatCode>
                <c:ptCount val="17"/>
                <c:pt idx="0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19</c:v>
                </c:pt>
                <c:pt idx="8">
                  <c:v>18</c:v>
                </c:pt>
                <c:pt idx="9">
                  <c:v>19</c:v>
                </c:pt>
                <c:pt idx="10">
                  <c:v>15</c:v>
                </c:pt>
                <c:pt idx="11">
                  <c:v>12</c:v>
                </c:pt>
                <c:pt idx="12">
                  <c:v>20</c:v>
                </c:pt>
                <c:pt idx="13">
                  <c:v>6</c:v>
                </c:pt>
                <c:pt idx="14">
                  <c:v>9</c:v>
                </c:pt>
                <c:pt idx="15">
                  <c:v>3</c:v>
                </c:pt>
                <c:pt idx="16">
                  <c:v>1</c:v>
                </c:pt>
              </c:numCache>
            </c:numRef>
          </c:val>
        </c:ser>
        <c:axId val="57356672"/>
        <c:axId val="57358208"/>
      </c:barChart>
      <c:catAx>
        <c:axId val="57356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7358208"/>
        <c:crosses val="autoZero"/>
        <c:auto val="1"/>
        <c:lblAlgn val="ctr"/>
        <c:lblOffset val="100"/>
      </c:catAx>
      <c:valAx>
        <c:axId val="573582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7356672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7BBC6-EAE5-4825-9B40-E4F599A672F4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FDC18-32A3-42B4-B28F-304468AA4B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650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B1BEF-0936-4BE9-A18F-B339C25FBEEE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B29C5-A4D5-4D98-A646-D73FB6980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368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98AB5-0CC3-4F92-AB4F-AEF7CDE6C45F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4D8-F900-46FF-9EA7-B9D22DE5215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B1E5-8001-400D-B03B-8ACC5BFB4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4D8-F900-46FF-9EA7-B9D22DE5215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B1E5-8001-400D-B03B-8ACC5BFB4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4D8-F900-46FF-9EA7-B9D22DE5215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B1E5-8001-400D-B03B-8ACC5BFB4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49325" y="1981200"/>
            <a:ext cx="7661275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4D8-F900-46FF-9EA7-B9D22DE5215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B1E5-8001-400D-B03B-8ACC5BFB4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4D8-F900-46FF-9EA7-B9D22DE5215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B1E5-8001-400D-B03B-8ACC5BFB4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4D8-F900-46FF-9EA7-B9D22DE5215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B1E5-8001-400D-B03B-8ACC5BFB4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4D8-F900-46FF-9EA7-B9D22DE5215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B1E5-8001-400D-B03B-8ACC5BFB4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4D8-F900-46FF-9EA7-B9D22DE5215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B1E5-8001-400D-B03B-8ACC5BFB4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4D8-F900-46FF-9EA7-B9D22DE5215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B1E5-8001-400D-B03B-8ACC5BFB4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4D8-F900-46FF-9EA7-B9D22DE5215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B1E5-8001-400D-B03B-8ACC5BFB4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B4D8-F900-46FF-9EA7-B9D22DE5215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B1E5-8001-400D-B03B-8ACC5BFB4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B4D8-F900-46FF-9EA7-B9D22DE5215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9B1E5-8001-400D-B03B-8ACC5BFB4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81000"/>
            <a:ext cx="7391400" cy="175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0" y="6103203"/>
            <a:ext cx="914399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Western Regional Hospital, </a:t>
            </a:r>
            <a:r>
              <a:rPr lang="en-US" sz="4800" dirty="0" err="1" smtClean="0">
                <a:solidFill>
                  <a:srgbClr val="00B050"/>
                </a:solidFill>
              </a:rPr>
              <a:t>Pokhara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pPr marL="838200" indent="-838200" eaLnBrk="1" hangingPunct="1"/>
            <a:r>
              <a:rPr lang="en-US" b="1" u="sng" dirty="0" smtClean="0">
                <a:solidFill>
                  <a:schemeClr val="bg1"/>
                </a:solidFill>
              </a:rPr>
              <a:t>Hospital Services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81200"/>
            <a:ext cx="7772400" cy="37338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Emergency Services</a:t>
            </a:r>
          </a:p>
          <a:p>
            <a:pPr>
              <a:lnSpc>
                <a:spcPct val="90000"/>
              </a:lnSpc>
            </a:pPr>
            <a:r>
              <a:rPr lang="en-US" sz="4000" dirty="0"/>
              <a:t>Indoor Services</a:t>
            </a:r>
          </a:p>
          <a:p>
            <a:pPr>
              <a:lnSpc>
                <a:spcPct val="90000"/>
              </a:lnSpc>
            </a:pPr>
            <a:r>
              <a:rPr lang="en-US" sz="4000" dirty="0" err="1"/>
              <a:t>OPD</a:t>
            </a:r>
            <a:r>
              <a:rPr lang="en-US" sz="4000" dirty="0"/>
              <a:t> </a:t>
            </a:r>
            <a:r>
              <a:rPr lang="en-US" sz="4000" dirty="0" smtClean="0"/>
              <a:t>Services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Health Insurance Services</a:t>
            </a:r>
          </a:p>
          <a:p>
            <a:pPr>
              <a:lnSpc>
                <a:spcPct val="90000"/>
              </a:lnSpc>
            </a:pPr>
            <a:r>
              <a:rPr lang="en-US" sz="4000" dirty="0" err="1" smtClean="0"/>
              <a:t>COVID</a:t>
            </a:r>
            <a:r>
              <a:rPr lang="en-US" sz="4000" dirty="0" smtClean="0"/>
              <a:t>-19 Treatment Service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en-US" b="1" u="sng" dirty="0" err="1" smtClean="0">
                <a:solidFill>
                  <a:schemeClr val="bg1"/>
                </a:solidFill>
              </a:rPr>
              <a:t>OPD</a:t>
            </a:r>
            <a:r>
              <a:rPr lang="en-US" b="1" u="sng" dirty="0" smtClean="0">
                <a:solidFill>
                  <a:schemeClr val="bg1"/>
                </a:solidFill>
              </a:rPr>
              <a:t> Services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19200"/>
            <a:ext cx="4343400" cy="5486400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Medical		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Surgical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Orthopedic		</a:t>
            </a:r>
          </a:p>
          <a:p>
            <a:pPr>
              <a:lnSpc>
                <a:spcPct val="90000"/>
              </a:lnSpc>
              <a:buSzPct val="70000"/>
              <a:defRPr/>
            </a:pPr>
            <a:r>
              <a:rPr lang="en-US" dirty="0" smtClean="0">
                <a:solidFill>
                  <a:schemeClr val="tx1"/>
                </a:solidFill>
              </a:rPr>
              <a:t>Maternity/Antenatal</a:t>
            </a:r>
          </a:p>
          <a:p>
            <a:pPr>
              <a:lnSpc>
                <a:spcPct val="90000"/>
              </a:lnSpc>
              <a:buSzPct val="70000"/>
              <a:defRPr/>
            </a:pPr>
            <a:r>
              <a:rPr lang="en-US" dirty="0" smtClean="0">
                <a:solidFill>
                  <a:schemeClr val="tx1"/>
                </a:solidFill>
              </a:rPr>
              <a:t>Gynecology </a:t>
            </a:r>
          </a:p>
          <a:p>
            <a:pPr>
              <a:lnSpc>
                <a:spcPct val="90000"/>
              </a:lnSpc>
              <a:buSzPct val="70000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ENT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Dental			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Psychiatric 	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COVID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OPD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Ophthalmology</a:t>
            </a:r>
            <a:endParaRPr lang="en-US" sz="3600" dirty="0" smtClean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	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24400" y="1219200"/>
            <a:ext cx="4267200" cy="541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Pediatric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Dermatology &amp; STD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Physiotherapy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tabLst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Cardiology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tabLst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Urology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Nephrology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tabLst/>
              <a:defRPr/>
            </a:pPr>
            <a:r>
              <a:rPr lang="en-US" sz="3600" dirty="0" err="1" smtClean="0">
                <a:solidFill>
                  <a:schemeClr val="tx1"/>
                </a:solidFill>
              </a:rPr>
              <a:t>Gastrology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tabLst/>
              <a:defRPr/>
            </a:pPr>
            <a:r>
              <a:rPr lang="en-US" sz="3600" dirty="0" err="1" smtClean="0">
                <a:solidFill>
                  <a:schemeClr val="tx1"/>
                </a:solidFill>
              </a:rPr>
              <a:t>Hepatology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tabLst/>
              <a:defRPr/>
            </a:pPr>
            <a:r>
              <a:rPr lang="en-US" sz="3600" dirty="0" err="1" smtClean="0">
                <a:solidFill>
                  <a:schemeClr val="tx1"/>
                </a:solidFill>
              </a:rPr>
              <a:t>Neuro</a:t>
            </a:r>
            <a:r>
              <a:rPr lang="en-US" sz="3600" dirty="0" smtClean="0">
                <a:solidFill>
                  <a:schemeClr val="tx1"/>
                </a:solidFill>
              </a:rPr>
              <a:t>-Surgery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sz="4800" b="1" u="sng" dirty="0" smtClean="0">
                <a:solidFill>
                  <a:schemeClr val="bg1"/>
                </a:solidFill>
              </a:rPr>
              <a:t>Indoor Services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3733800" cy="48768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Medical	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Surgical	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Gynecology	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Maternity	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err="1" smtClean="0"/>
              <a:t>Paediatric</a:t>
            </a:r>
            <a:endParaRPr lang="en-US" sz="3600" dirty="0" smtClean="0"/>
          </a:p>
          <a:p>
            <a:pPr lvl="0">
              <a:lnSpc>
                <a:spcPct val="90000"/>
              </a:lnSpc>
            </a:pPr>
            <a:r>
              <a:rPr lang="en-US" sz="3600" dirty="0" smtClean="0"/>
              <a:t>Orthopedic</a:t>
            </a:r>
          </a:p>
          <a:p>
            <a:pPr lvl="0">
              <a:lnSpc>
                <a:spcPct val="90000"/>
              </a:lnSpc>
            </a:pPr>
            <a:r>
              <a:rPr lang="en-US" sz="3600" dirty="0" err="1" smtClean="0"/>
              <a:t>COVID</a:t>
            </a:r>
            <a:r>
              <a:rPr lang="en-US" sz="3600" dirty="0" smtClean="0"/>
              <a:t> Isolation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257800" y="1600200"/>
            <a:ext cx="3733800" cy="4876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>
            <a:no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err="1" smtClean="0"/>
              <a:t>NICU</a:t>
            </a:r>
            <a:endParaRPr lang="en-US" sz="36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err="1" smtClean="0"/>
              <a:t>PICU</a:t>
            </a:r>
            <a:endParaRPr lang="en-US" sz="3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Operation	</a:t>
            </a:r>
            <a:endParaRPr lang="en-US" sz="3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ICU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Post operative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Hemo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-dialysis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 2"/>
              <a:buChar char="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Major Hospital Services   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Preventive Services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828800"/>
            <a:ext cx="6858000" cy="41148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3600" dirty="0" smtClean="0"/>
              <a:t>MCH Clinic</a:t>
            </a:r>
          </a:p>
          <a:p>
            <a:pPr eaLnBrk="1" hangingPunct="1"/>
            <a:r>
              <a:rPr lang="en-US" sz="3600" dirty="0" smtClean="0"/>
              <a:t>Immunization</a:t>
            </a:r>
          </a:p>
          <a:p>
            <a:pPr eaLnBrk="1" hangingPunct="1"/>
            <a:r>
              <a:rPr lang="en-US" sz="3600" dirty="0" smtClean="0"/>
              <a:t>Family Planning</a:t>
            </a:r>
          </a:p>
          <a:p>
            <a:pPr eaLnBrk="1" hangingPunct="1"/>
            <a:r>
              <a:rPr lang="en-US" sz="3600" dirty="0" smtClean="0"/>
              <a:t>Nutrition Rehabilitation home</a:t>
            </a:r>
          </a:p>
          <a:p>
            <a:r>
              <a:rPr lang="en-US" sz="3600" dirty="0" err="1" smtClean="0"/>
              <a:t>PMTCT</a:t>
            </a:r>
            <a:r>
              <a:rPr lang="en-US" sz="3600" dirty="0" smtClean="0"/>
              <a:t> </a:t>
            </a:r>
            <a:r>
              <a:rPr lang="en-US" sz="3600" dirty="0"/>
              <a:t>(Prevention of mother to child transmission of HIV)</a:t>
            </a:r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257800" y="1676400"/>
            <a:ext cx="3241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60600" lvl="4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Curative Services</a:t>
            </a:r>
          </a:p>
        </p:txBody>
      </p:sp>
      <p:sp>
        <p:nvSpPr>
          <p:cNvPr id="46085" name="Text Placeholder 4"/>
          <p:cNvSpPr>
            <a:spLocks noGrp="1"/>
          </p:cNvSpPr>
          <p:nvPr>
            <p:ph type="body" idx="1"/>
          </p:nvPr>
        </p:nvSpPr>
        <p:spPr>
          <a:xfrm>
            <a:off x="152400" y="685800"/>
            <a:ext cx="5562600" cy="639763"/>
          </a:xfrm>
          <a:solidFill>
            <a:srgbClr val="0000FF"/>
          </a:solidFill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     OPD</a:t>
            </a:r>
          </a:p>
        </p:txBody>
      </p:sp>
      <p:sp>
        <p:nvSpPr>
          <p:cNvPr id="36868" name="Content Placeholder 5"/>
          <p:cNvSpPr>
            <a:spLocks noGrp="1"/>
          </p:cNvSpPr>
          <p:nvPr>
            <p:ph sz="half" idx="2"/>
          </p:nvPr>
        </p:nvSpPr>
        <p:spPr>
          <a:xfrm>
            <a:off x="152400" y="1295400"/>
            <a:ext cx="5562600" cy="5257800"/>
          </a:xfrm>
          <a:solidFill>
            <a:schemeClr val="bg2">
              <a:lumMod val="20000"/>
              <a:lumOff val="80000"/>
            </a:schemeClr>
          </a:solidFill>
        </p:spPr>
        <p:txBody>
          <a:bodyPr numCol="2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Dental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Psychiatric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Medical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Surgical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Orthopedic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ENT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Maternity/ Antenatal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Gynecology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Pediatric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Dermatology/ STD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Physiotherapy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Cardiology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err="1" smtClean="0"/>
              <a:t>Gastrology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Nephrology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err="1" smtClean="0"/>
              <a:t>Hepatology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err="1" smtClean="0"/>
              <a:t>Neuro</a:t>
            </a:r>
            <a:r>
              <a:rPr lang="en-US" dirty="0" smtClean="0"/>
              <a:t>-Surgery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Urology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Ophthalmology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err="1" smtClean="0"/>
              <a:t>COVID</a:t>
            </a:r>
            <a:r>
              <a:rPr lang="en-US" dirty="0" smtClean="0"/>
              <a:t> </a:t>
            </a:r>
            <a:r>
              <a:rPr lang="en-US" dirty="0" err="1" smtClean="0"/>
              <a:t>OPD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/>
          </a:p>
        </p:txBody>
      </p:sp>
      <p:sp>
        <p:nvSpPr>
          <p:cNvPr id="36869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19800" y="685800"/>
            <a:ext cx="2971800" cy="609600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Indoor services</a:t>
            </a:r>
          </a:p>
        </p:txBody>
      </p:sp>
      <p:sp>
        <p:nvSpPr>
          <p:cNvPr id="36870" name="Content Placeholder 7"/>
          <p:cNvSpPr>
            <a:spLocks noGrp="1"/>
          </p:cNvSpPr>
          <p:nvPr>
            <p:ph sz="quarter" idx="4"/>
          </p:nvPr>
        </p:nvSpPr>
        <p:spPr>
          <a:xfrm>
            <a:off x="6019800" y="1295400"/>
            <a:ext cx="2971800" cy="5334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Medical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Surgical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Gynecology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Maternity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Pediatric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Ortho/</a:t>
            </a:r>
            <a:r>
              <a:rPr lang="en-US" dirty="0" err="1" smtClean="0"/>
              <a:t>ENT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ICU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err="1" smtClean="0"/>
              <a:t>NICU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err="1" smtClean="0"/>
              <a:t>PICU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err="1" smtClean="0"/>
              <a:t>COVID</a:t>
            </a:r>
            <a:r>
              <a:rPr lang="en-US" dirty="0" smtClean="0"/>
              <a:t> Isolation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Operation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Post operation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b="1" u="sng" dirty="0" smtClean="0">
                <a:solidFill>
                  <a:schemeClr val="bg1"/>
                </a:solidFill>
              </a:rPr>
              <a:t>Diagnostic Services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3962400" cy="5334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Laboratory Services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		-Hematology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		-Para-cytology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		-Bacteriology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		-Virology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		-Biochemistry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		-Immunology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		-Serology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		-Cytology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		-</a:t>
            </a:r>
            <a:r>
              <a:rPr lang="en-US" dirty="0" err="1" smtClean="0"/>
              <a:t>Histo</a:t>
            </a:r>
            <a:r>
              <a:rPr lang="en-US" dirty="0" smtClean="0"/>
              <a:t>-pathology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		-Hormonology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	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53000" y="914400"/>
            <a:ext cx="3810000" cy="5715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en-US" sz="3200" dirty="0" smtClean="0"/>
              <a:t>MRI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en-US" sz="3200" dirty="0" err="1" smtClean="0"/>
              <a:t>ERCP</a:t>
            </a:r>
            <a:endParaRPr lang="en-US" sz="320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en-US" sz="3200" dirty="0" err="1" smtClean="0"/>
              <a:t>Cath</a:t>
            </a:r>
            <a:r>
              <a:rPr lang="en-US" sz="3200" dirty="0" smtClean="0"/>
              <a:t>-lab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en-US" sz="3200" dirty="0" smtClean="0"/>
              <a:t>X-Ray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en-US" sz="3200" dirty="0" smtClean="0"/>
              <a:t>Ultrasound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ECG, EEG, PFT, 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Echocardiography</a:t>
            </a: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Endoscopy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Colonoscopy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Speech therapy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Halter monitor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Tread Mill Test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en-US" b="1" u="sng" dirty="0" smtClean="0">
                <a:solidFill>
                  <a:schemeClr val="bg1"/>
                </a:solidFill>
              </a:rPr>
              <a:t>Special Programme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ART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CAC, PAC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MCH</a:t>
            </a:r>
            <a:r>
              <a:rPr lang="en-US" dirty="0" smtClean="0"/>
              <a:t> Clinics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SBA Program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Safe Motherhood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Methadone Maintenance </a:t>
            </a:r>
            <a:r>
              <a:rPr lang="en-US" dirty="0" err="1" smtClean="0"/>
              <a:t>Programmee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Nutrition Rehabilitation Home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OCMC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Social Service Unit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Geriatric Service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Dialysis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Free Primary Emergency Treatment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03" name="Group 70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2814888142"/>
              </p:ext>
            </p:extLst>
          </p:nvPr>
        </p:nvGraphicFramePr>
        <p:xfrm>
          <a:off x="152400" y="762000"/>
          <a:ext cx="8839201" cy="5867400"/>
        </p:xfrm>
        <a:graphic>
          <a:graphicData uri="http://schemas.openxmlformats.org/drawingml/2006/table">
            <a:tbl>
              <a:tblPr/>
              <a:tblGrid>
                <a:gridCol w="646411"/>
                <a:gridCol w="4084038"/>
                <a:gridCol w="1431138"/>
                <a:gridCol w="1338807"/>
                <a:gridCol w="1338807"/>
              </a:tblGrid>
              <a:tr h="1220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S. 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Indicators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F/Y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2075/076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F/Y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2076/077</a:t>
                      </a:r>
                    </a:p>
                    <a:p>
                      <a:pPr algn="ctr"/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F/Y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2077/078</a:t>
                      </a:r>
                    </a:p>
                    <a:p>
                      <a:pPr algn="ctr"/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7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Total Number of OPD Cases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269979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213773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130454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Total Number of Emergency Cases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39728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39251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26033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78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Total Number of Inpatients Discharged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20669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17321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14228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78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Total Number of Lab Services Provided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2025254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1220320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943553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57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Total Number of Hospital Services Provided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309707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253024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156487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78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Total Number of Delivery Conducted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8399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7374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5346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Referral Cases 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Out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) Total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Total Maternal Deaths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Total Late Neo-natal Deaths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5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Total Hospital Deaths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484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216" name="Rectangle 9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Hospital Statistics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Inpatients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Admitted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F/Y 2077/078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</p:nvPr>
        </p:nvGraphicFramePr>
        <p:xfrm>
          <a:off x="228597" y="990601"/>
          <a:ext cx="8686801" cy="5339918"/>
        </p:xfrm>
        <a:graphic>
          <a:graphicData uri="http://schemas.openxmlformats.org/drawingml/2006/table">
            <a:tbl>
              <a:tblPr/>
              <a:tblGrid>
                <a:gridCol w="1370585"/>
                <a:gridCol w="1067818"/>
                <a:gridCol w="914400"/>
                <a:gridCol w="1447800"/>
                <a:gridCol w="1371600"/>
                <a:gridCol w="1047494"/>
                <a:gridCol w="1467104"/>
              </a:tblGrid>
              <a:tr h="8658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Age Group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Number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% of  Subtotal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% of Total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9262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Female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Male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Sub-Total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Female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Male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&lt;1 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35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to 4 Yrs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296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to 14 Yrs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52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to19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Yrs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Yrs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to 39 Yrs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 to 49 Yrs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50-59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Yrs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60+Yrs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3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5142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Age wise Inpatients in F/Y 2077/078</a:t>
            </a:r>
            <a:endParaRPr lang="ne-NP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152400" y="838200"/>
          <a:ext cx="8839199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  <a:solidFill>
            <a:srgbClr val="00B05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Annual Report  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F/Y 2077/078</a:t>
            </a: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495800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/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3600" dirty="0">
                <a:latin typeface="+mj-lt"/>
              </a:rPr>
              <a:t/>
            </a:r>
            <a:br>
              <a:rPr lang="en-US" sz="3600" dirty="0">
                <a:latin typeface="+mj-lt"/>
              </a:rPr>
            </a:br>
            <a:endParaRPr lang="en-US" sz="3600" dirty="0" smtClean="0">
              <a:latin typeface="+mj-lt"/>
            </a:endParaRPr>
          </a:p>
          <a:p>
            <a:pPr marL="0" indent="0" algn="ctr">
              <a:buNone/>
            </a:pPr>
            <a:endParaRPr lang="en-US" sz="3600" dirty="0" smtClean="0">
              <a:latin typeface="+mj-lt"/>
            </a:endParaRPr>
          </a:p>
          <a:p>
            <a:pPr marL="0" indent="0" algn="ctr">
              <a:buNone/>
            </a:pPr>
            <a:endParaRPr lang="en-US" sz="3600" dirty="0" smtClean="0">
              <a:latin typeface="+mj-lt"/>
            </a:endParaRPr>
          </a:p>
          <a:p>
            <a:pPr marL="0" indent="0" algn="ctr">
              <a:buNone/>
            </a:pPr>
            <a:endParaRPr lang="en-US" sz="3600" dirty="0" smtClean="0">
              <a:latin typeface="+mj-lt"/>
            </a:endParaRPr>
          </a:p>
          <a:p>
            <a:pPr marL="0" indent="0" algn="ctr">
              <a:buNone/>
            </a:pPr>
            <a:endParaRPr lang="en-US" sz="36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9300" dirty="0" err="1" smtClean="0">
                <a:latin typeface="+mj-lt"/>
              </a:rPr>
              <a:t>Pokhara</a:t>
            </a:r>
            <a:r>
              <a:rPr lang="en-US" sz="9300" dirty="0" smtClean="0">
                <a:latin typeface="+mj-lt"/>
              </a:rPr>
              <a:t> </a:t>
            </a:r>
            <a:r>
              <a:rPr lang="en-US" sz="9300" dirty="0">
                <a:latin typeface="+mj-lt"/>
              </a:rPr>
              <a:t>Academy of Health Sciences  </a:t>
            </a:r>
            <a:br>
              <a:rPr lang="en-US" sz="9300" dirty="0">
                <a:latin typeface="+mj-lt"/>
              </a:rPr>
            </a:br>
            <a:r>
              <a:rPr lang="en-US" sz="9300" dirty="0">
                <a:latin typeface="+mj-lt"/>
              </a:rPr>
              <a:t>Western Regional Hospital</a:t>
            </a:r>
            <a:br>
              <a:rPr lang="en-US" sz="9300" dirty="0">
                <a:latin typeface="+mj-lt"/>
              </a:rPr>
            </a:br>
            <a:r>
              <a:rPr lang="en-US" sz="9300" dirty="0" err="1" smtClean="0">
                <a:latin typeface="+mj-lt"/>
              </a:rPr>
              <a:t>Pokhara,Kaski</a:t>
            </a:r>
            <a:endParaRPr lang="en-US" sz="93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5800" dirty="0">
                <a:latin typeface="+mj-lt"/>
              </a:rPr>
              <a:t/>
            </a:r>
            <a:br>
              <a:rPr lang="en-US" sz="5800" dirty="0">
                <a:latin typeface="+mj-lt"/>
              </a:rPr>
            </a:br>
            <a:r>
              <a:rPr lang="en-US" sz="5800" dirty="0">
                <a:latin typeface="+mj-lt"/>
              </a:rPr>
              <a:t>   			</a:t>
            </a:r>
            <a:r>
              <a:rPr lang="en-US" sz="5800" dirty="0" smtClean="0">
                <a:latin typeface="+mj-lt"/>
              </a:rPr>
              <a:t>     </a:t>
            </a:r>
            <a:r>
              <a:rPr lang="en-US" sz="3600" dirty="0">
                <a:latin typeface="+mj-lt"/>
              </a:rPr>
              <a:t/>
            </a:r>
            <a:br>
              <a:rPr lang="en-US" sz="3600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" y="228600"/>
            <a:ext cx="1762627" cy="159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231976"/>
            <a:ext cx="1638300" cy="1596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05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Flow of Patients in WRH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</p:nvPr>
        </p:nvGraphicFramePr>
        <p:xfrm>
          <a:off x="228600" y="838200"/>
          <a:ext cx="8686799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8526190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Month-wise </a:t>
            </a:r>
            <a:r>
              <a:rPr lang="en-US" dirty="0" err="1" smtClean="0">
                <a:solidFill>
                  <a:schemeClr val="bg1"/>
                </a:solidFill>
              </a:rPr>
              <a:t>OPD</a:t>
            </a:r>
            <a:r>
              <a:rPr lang="en-US" dirty="0" smtClean="0">
                <a:solidFill>
                  <a:schemeClr val="bg1"/>
                </a:solidFill>
              </a:rPr>
              <a:t> Patients in F/Y 2077/078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52400" y="1295400"/>
          <a:ext cx="8763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Month-wise Inpatients in F/Y 2077/078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152400" y="1219200"/>
          <a:ext cx="876299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71" name="Group 65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868338939"/>
              </p:ext>
            </p:extLst>
          </p:nvPr>
        </p:nvGraphicFramePr>
        <p:xfrm>
          <a:off x="228600" y="762000"/>
          <a:ext cx="8762999" cy="5876349"/>
        </p:xfrm>
        <a:graphic>
          <a:graphicData uri="http://schemas.openxmlformats.org/drawingml/2006/table">
            <a:tbl>
              <a:tblPr/>
              <a:tblGrid>
                <a:gridCol w="492225"/>
                <a:gridCol w="4837517"/>
                <a:gridCol w="1144419"/>
                <a:gridCol w="1144419"/>
                <a:gridCol w="1144419"/>
              </a:tblGrid>
              <a:tr h="90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S.N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Indicators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chemeClr val="bg1"/>
                          </a:solidFill>
                        </a:rPr>
                        <a:t>F/Y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chemeClr val="bg1"/>
                          </a:solidFill>
                        </a:rPr>
                        <a:t>2075/076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chemeClr val="bg1"/>
                          </a:solidFill>
                        </a:rPr>
                        <a:t>F/Y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chemeClr val="bg1"/>
                          </a:solidFill>
                        </a:rPr>
                        <a:t>2076/077</a:t>
                      </a:r>
                    </a:p>
                    <a:p>
                      <a:pPr algn="ctr"/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F/Y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2077/078</a:t>
                      </a:r>
                    </a:p>
                    <a:p>
                      <a:pPr algn="ctr"/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38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Total OPD Visits as % of Total Population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8.51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2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% of Emergency Visits Among Total hospital Visits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15.51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16.63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8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Bed Occupancy Rate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73.32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55.68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46.86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98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Delivery Conducted as a % of Expected Pregnancy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10.91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7.9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8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Number of CAC Services Provided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212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172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8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Death Rate among In-patients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1.11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8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Total Surgery Cases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5615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4184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151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% of Major Surgery among Total Surgery Cases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61.18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69.67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8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Doctor: In-patient Ratio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1:191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1:150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1:76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8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Doctor: Out patient Ratio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1:2499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1:1858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1:701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8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Nurse: In-patient Ratio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1:120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1:104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1:65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254" name="Rectangle 8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817561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Hospital Indicators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Total Surgery Vs. Major Surgery 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</p:nvPr>
        </p:nvGraphicFramePr>
        <p:xfrm>
          <a:off x="228600" y="1066800"/>
          <a:ext cx="8686799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3"/>
          <p:cNvSpPr>
            <a:spLocks noChangeShapeType="1"/>
          </p:cNvSpPr>
          <p:nvPr/>
        </p:nvSpPr>
        <p:spPr bwMode="auto">
          <a:xfrm>
            <a:off x="2736850" y="27432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79" name="Line 4"/>
          <p:cNvSpPr>
            <a:spLocks noChangeShapeType="1"/>
          </p:cNvSpPr>
          <p:nvPr/>
        </p:nvSpPr>
        <p:spPr bwMode="auto">
          <a:xfrm>
            <a:off x="2736850" y="2987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0" name="Line 5"/>
          <p:cNvSpPr>
            <a:spLocks noChangeShapeType="1"/>
          </p:cNvSpPr>
          <p:nvPr/>
        </p:nvSpPr>
        <p:spPr bwMode="auto">
          <a:xfrm>
            <a:off x="3378200" y="2987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Line 6"/>
          <p:cNvSpPr>
            <a:spLocks noChangeShapeType="1"/>
          </p:cNvSpPr>
          <p:nvPr/>
        </p:nvSpPr>
        <p:spPr bwMode="auto">
          <a:xfrm>
            <a:off x="2736850" y="3476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2072" name="Group 32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412831773"/>
              </p:ext>
            </p:extLst>
          </p:nvPr>
        </p:nvGraphicFramePr>
        <p:xfrm>
          <a:off x="228597" y="914400"/>
          <a:ext cx="8763002" cy="5791199"/>
        </p:xfrm>
        <a:graphic>
          <a:graphicData uri="http://schemas.openxmlformats.org/drawingml/2006/table">
            <a:tbl>
              <a:tblPr/>
              <a:tblGrid>
                <a:gridCol w="1163230"/>
                <a:gridCol w="943261"/>
                <a:gridCol w="842596"/>
                <a:gridCol w="1089514"/>
                <a:gridCol w="914400"/>
                <a:gridCol w="914400"/>
                <a:gridCol w="957630"/>
                <a:gridCol w="842596"/>
                <a:gridCol w="1095375"/>
              </a:tblGrid>
              <a:tr h="497750"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F/Y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Health Laboratory Services (In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Number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762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Paracitology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/ Bacteriology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Virology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Hematology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Hormones/  Endocrinology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Biochemistry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Immunology/ Serology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Other Tests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Total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239080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2075/076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65681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93304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1080199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40650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718672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20777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5971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2025254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39080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2076/077</a:t>
                      </a:r>
                    </a:p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44060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63142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635263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36515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420751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17794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2795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1220320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39080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2077/078</a:t>
                      </a:r>
                    </a:p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41022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82914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349685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29098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409463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29550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1821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943553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241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144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Lab Services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2309373671"/>
              </p:ext>
            </p:extLst>
          </p:nvPr>
        </p:nvGraphicFramePr>
        <p:xfrm>
          <a:off x="76202" y="914398"/>
          <a:ext cx="8991598" cy="563371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57198"/>
                <a:gridCol w="1676400"/>
                <a:gridCol w="990600"/>
                <a:gridCol w="2057400"/>
                <a:gridCol w="990600"/>
                <a:gridCol w="1828800"/>
                <a:gridCol w="990600"/>
              </a:tblGrid>
              <a:tr h="1051560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S.N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Morbidity in F/Y 2075/076</a:t>
                      </a:r>
                      <a:endParaRPr lang="en-US" sz="20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1887" marR="51887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endParaRPr lang="en-US" sz="1600" dirty="0"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Morbidity in F/Y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2076/077</a:t>
                      </a:r>
                      <a:endParaRPr lang="en-US" sz="20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US" dirty="0"/>
                    </a:p>
                  </a:txBody>
                  <a:tcPr marL="51887" marR="51887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endParaRPr lang="en-US" sz="1600" dirty="0"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Morbidity in F/Y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2077/078</a:t>
                      </a:r>
                      <a:endParaRPr lang="en-US" sz="20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US" dirty="0"/>
                    </a:p>
                  </a:txBody>
                  <a:tcPr marL="51887" marR="51887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1887" marR="51887" marT="0" marB="0" anchor="ctr">
                    <a:solidFill>
                      <a:srgbClr val="0070C0"/>
                    </a:solidFill>
                  </a:tcPr>
                </a:tc>
              </a:tr>
              <a:tr h="7207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51887" marR="51887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-44831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  Disease</a:t>
                      </a:r>
                      <a:endParaRPr lang="en-US" sz="1800" b="1" dirty="0"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-44831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. of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7150" marR="0" indent="-44831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Patients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-44831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  Disease</a:t>
                      </a:r>
                      <a:endParaRPr lang="en-US" sz="1800" b="1" dirty="0"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-44831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. of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7150" marR="0" indent="-44831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Patients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-44831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  Disease</a:t>
                      </a:r>
                      <a:endParaRPr lang="en-US" sz="1800" b="1" dirty="0"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-44831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. of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7150" marR="0" indent="-44831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Patients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478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ARI</a:t>
                      </a:r>
                      <a:endParaRPr lang="en-US" dirty="0"/>
                    </a:p>
                  </a:txBody>
                  <a:tcPr marL="51887" marR="5188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1887" marR="5188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trike="noStrike" dirty="0" smtClean="0"/>
                        <a:t>FEVER</a:t>
                      </a:r>
                      <a:endParaRPr lang="en-US" strike="noStrike" dirty="0"/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519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COVID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-19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1336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4840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COPD</a:t>
                      </a:r>
                      <a:endParaRPr lang="en-US" dirty="0"/>
                    </a:p>
                  </a:txBody>
                  <a:tcPr marL="51887" marR="5188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1887" marR="5188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trike="noStrike" dirty="0" smtClean="0"/>
                        <a:t>APPENDICITIS</a:t>
                      </a:r>
                      <a:endParaRPr lang="en-US" strike="noStrike" dirty="0"/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507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Bac.Sepsis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532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478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APPENDICITIS</a:t>
                      </a:r>
                      <a:endParaRPr lang="en-US" dirty="0"/>
                    </a:p>
                  </a:txBody>
                  <a:tcPr marL="51887" marR="5188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562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1887" marR="5188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trike="noStrike" dirty="0" err="1" smtClean="0"/>
                        <a:t>COPD</a:t>
                      </a:r>
                      <a:endParaRPr lang="en-US" strike="noStrike" dirty="0"/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443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Pneumonia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352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4840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FEVER</a:t>
                      </a:r>
                      <a:endParaRPr lang="en-US" dirty="0"/>
                    </a:p>
                  </a:txBody>
                  <a:tcPr marL="51887" marR="5188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552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1887" marR="5188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trike="noStrike" dirty="0" err="1" smtClean="0"/>
                        <a:t>BAC.SEPSIS</a:t>
                      </a:r>
                      <a:endParaRPr lang="en-US" strike="noStrike" dirty="0"/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394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Appendicitis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346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478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BAC.SEPSIS</a:t>
                      </a:r>
                      <a:endParaRPr lang="en-US" dirty="0"/>
                    </a:p>
                  </a:txBody>
                  <a:tcPr marL="51887" marR="5188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1887" marR="5188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trike="noStrike" dirty="0" smtClean="0"/>
                        <a:t>ARI</a:t>
                      </a:r>
                      <a:endParaRPr lang="en-US" strike="noStrike" dirty="0"/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362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Kidney Disease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225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478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 marL="51887" marR="5188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380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1887" marR="5188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trike="noStrike" dirty="0" smtClean="0"/>
                        <a:t>PNEUMONIA</a:t>
                      </a:r>
                      <a:endParaRPr lang="en-US" strike="noStrike" dirty="0"/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COPD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190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478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NNJ</a:t>
                      </a:r>
                      <a:endParaRPr lang="en-US" dirty="0"/>
                    </a:p>
                  </a:txBody>
                  <a:tcPr marL="51887" marR="5188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1887" marR="5188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trike="noStrike" dirty="0" smtClean="0"/>
                        <a:t>KIDNEY DISEASE</a:t>
                      </a:r>
                      <a:endParaRPr lang="en-US" strike="noStrike" dirty="0"/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284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Cholelithiasis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178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478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PNEUMONIA</a:t>
                      </a:r>
                      <a:endParaRPr lang="en-US" dirty="0"/>
                    </a:p>
                  </a:txBody>
                  <a:tcPr marL="51887" marR="5188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1887" marR="5188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trike="noStrike" dirty="0" smtClean="0"/>
                        <a:t>NEONATAL JAUNDICE</a:t>
                      </a:r>
                      <a:endParaRPr lang="en-US" strike="noStrike" dirty="0"/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Inguinal Hernia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154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4050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CHOLELITHIASIS</a:t>
                      </a:r>
                      <a:endParaRPr lang="en-US" dirty="0"/>
                    </a:p>
                  </a:txBody>
                  <a:tcPr marL="51887" marR="5188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1887" marR="5188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trike="noStrike" dirty="0" err="1" smtClean="0"/>
                        <a:t>CHOLELITHIASIS</a:t>
                      </a:r>
                      <a:endParaRPr lang="en-US" strike="noStrike" dirty="0"/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AGE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145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4147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51887" marR="5188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THALASSAEMIA</a:t>
                      </a:r>
                      <a:endParaRPr lang="en-US" dirty="0"/>
                    </a:p>
                  </a:txBody>
                  <a:tcPr marL="51887" marR="5188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51887" marR="5188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trike="noStrike" dirty="0" smtClean="0"/>
                        <a:t>AGE</a:t>
                      </a:r>
                      <a:endParaRPr lang="en-US" strike="noStrike" dirty="0"/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NNJ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65" name="Rectangle 67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14399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</a:rPr>
              <a:t>Top 10 Morbidity Among Inpatients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 Ten Mortality Among Inpatients</a:t>
            </a:r>
            <a:endParaRPr lang="ne-NP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3220279647"/>
              </p:ext>
            </p:extLst>
          </p:nvPr>
        </p:nvGraphicFramePr>
        <p:xfrm>
          <a:off x="228600" y="867805"/>
          <a:ext cx="8763000" cy="591399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16743"/>
                <a:gridCol w="1735361"/>
                <a:gridCol w="972096"/>
                <a:gridCol w="2057400"/>
                <a:gridCol w="990600"/>
                <a:gridCol w="1676400"/>
                <a:gridCol w="914400"/>
              </a:tblGrid>
              <a:tr h="790017">
                <a:tc rowSpan="2"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S.N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676" marR="49676" marT="0" marB="0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Mortality in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F/Y 075/076</a:t>
                      </a:r>
                    </a:p>
                  </a:txBody>
                  <a:tcPr marL="49676" marR="49676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676" marR="49676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Mortality in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F/Y 076/077</a:t>
                      </a:r>
                    </a:p>
                    <a:p>
                      <a:pPr algn="ctr"/>
                      <a:endParaRPr lang="en-US" dirty="0"/>
                    </a:p>
                  </a:txBody>
                  <a:tcPr marL="49676" marR="49676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676" marR="49676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Mortality in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F/Y 077/078</a:t>
                      </a:r>
                    </a:p>
                    <a:p>
                      <a:pPr algn="ctr"/>
                      <a:endParaRPr lang="en-US" dirty="0"/>
                    </a:p>
                  </a:txBody>
                  <a:tcPr marL="49676" marR="49676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9676" marR="49676" marT="0" marB="0" anchor="ctr">
                    <a:solidFill>
                      <a:srgbClr val="0070C0"/>
                    </a:solidFill>
                  </a:tcPr>
                </a:tc>
              </a:tr>
              <a:tr h="81710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49676" marR="4967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-44831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Disease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676" marR="4967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-44831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No. of Patients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676" marR="496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-44831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Disease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676" marR="4967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-44831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No. of Patients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676" marR="496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-44831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Disease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676" marR="4967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-44831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No. of Patients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676" marR="496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639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676" marR="4967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COPD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COPD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COVID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-19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228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639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676" marR="4967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LIVER</a:t>
                      </a:r>
                      <a:r>
                        <a:rPr lang="en-US" sz="1600" baseline="0" dirty="0" smtClean="0"/>
                        <a:t> DISEASE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KIDNEY DISEASE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PNEUMONIA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639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676" marR="4967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PNEUMONIA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LBW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BAC.SEPSIS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639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676" marR="4967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BIRTH ASPHYXIA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LIVER DISEASE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LBW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9910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676" marR="4967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PRETERM INFANTS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SEPTICAEMIA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KIDNEY</a:t>
                      </a:r>
                      <a:r>
                        <a:rPr lang="en-US" sz="1600" baseline="0" dirty="0" smtClean="0"/>
                        <a:t> DISEASE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639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676" marR="4967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SEPTICAEMIA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PNEUMONIA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LIVER DISEASE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639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676" marR="4967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KIDNEY</a:t>
                      </a:r>
                      <a:r>
                        <a:rPr lang="en-US" sz="1600" baseline="0" dirty="0" smtClean="0"/>
                        <a:t> DISEASE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BIRTH ASPHYXIA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BIRTH ASPHYXIA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8388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676" marR="4967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LBW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DIABETES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MELITUS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COPD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5572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676" marR="4967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GASTRO-INTESTINAL</a:t>
                      </a:r>
                      <a:r>
                        <a:rPr lang="en-US" sz="1600" kern="1200" baseline="0" dirty="0" smtClean="0">
                          <a:effectLst/>
                        </a:rPr>
                        <a:t> </a:t>
                      </a:r>
                      <a:r>
                        <a:rPr lang="en-US" sz="1600" kern="1200" baseline="0" dirty="0" err="1" smtClean="0">
                          <a:effectLst/>
                        </a:rPr>
                        <a:t>HAEMORRHAGE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676" marR="4967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STROKE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7319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676" marR="4967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NEONATAL ASPIRATION OF </a:t>
                      </a:r>
                      <a:r>
                        <a:rPr lang="en-US" sz="1600" dirty="0" err="1" smtClean="0"/>
                        <a:t>MECONIUM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9676" marR="4967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NEONATAL ASPIRATION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SEPTICAEMIA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B050"/>
          </a:solidFill>
        </p:spPr>
        <p:txBody>
          <a:bodyPr anchor="t"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Delivery Related Statistics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650532557"/>
              </p:ext>
            </p:extLst>
          </p:nvPr>
        </p:nvGraphicFramePr>
        <p:xfrm>
          <a:off x="76200" y="685801"/>
          <a:ext cx="8991600" cy="60526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58307"/>
                <a:gridCol w="1844431"/>
                <a:gridCol w="1844431"/>
                <a:gridCol w="1844431"/>
              </a:tblGrid>
              <a:tr h="129307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F/Y 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2075/076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F/Y 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2076/077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F/Y 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2077/078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Mangal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6117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No. of Deliveries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8399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7374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5346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2523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No. of Normal Deliveries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5867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5113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3496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47674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No. of Assisted Deliveries (Complicated)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5621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No. of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</a:rPr>
                        <a:t>LSCS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2084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2078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01014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Mangal"/>
                        </a:rPr>
                        <a:t>LSCS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Mangal"/>
                        </a:rPr>
                        <a:t> 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24.81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28.18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31.79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919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Breech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207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No. of Maternal Deaths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204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No. of Perinatal Deaths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8467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No. of Early Neonatal Deaths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5964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No.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of Late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Neonatal Deaths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5964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No. of Still Birth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86836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Hospital Delivery Statistics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  <a:solidFill>
            <a:srgbClr val="00B05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Hospital Delivery Statistics 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228600" y="990600"/>
          <a:ext cx="8686799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General Catchment Area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97798\Desktop\Ganda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39200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1524000"/>
            <a:ext cx="2743200" cy="12003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Pokhara</a:t>
            </a:r>
            <a:r>
              <a:rPr lang="en-US" b="1" dirty="0" smtClean="0">
                <a:solidFill>
                  <a:schemeClr val="bg1"/>
                </a:solidFill>
              </a:rPr>
              <a:t> Academy of Health Sciences (</a:t>
            </a:r>
            <a:r>
              <a:rPr lang="en-US" b="1" dirty="0" err="1" smtClean="0">
                <a:solidFill>
                  <a:schemeClr val="bg1"/>
                </a:solidFill>
              </a:rPr>
              <a:t>PAHS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Western Regional Hospital </a:t>
            </a:r>
            <a:r>
              <a:rPr lang="en-US" b="1" dirty="0" err="1" smtClean="0">
                <a:solidFill>
                  <a:schemeClr val="bg1"/>
                </a:solidFill>
              </a:rPr>
              <a:t>Pokhara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95800" y="2819400"/>
            <a:ext cx="2286000" cy="1600200"/>
          </a:xfrm>
          <a:prstGeom prst="straightConnector1">
            <a:avLst/>
          </a:prstGeom>
          <a:ln w="34925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220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 wise </a:t>
            </a:r>
            <a:r>
              <a:rPr lang="en-US" dirty="0" err="1" smtClean="0"/>
              <a:t>COVID</a:t>
            </a:r>
            <a:r>
              <a:rPr lang="en-US" dirty="0" smtClean="0"/>
              <a:t> Death in F/Y 2077/078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686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Major Innovations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55626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 eaLnBrk="1" hangingPunct="1"/>
            <a:r>
              <a:rPr lang="en-US" sz="3600" dirty="0" smtClean="0"/>
              <a:t>Development of </a:t>
            </a:r>
            <a:r>
              <a:rPr lang="en-US" sz="3600" dirty="0" err="1" smtClean="0"/>
              <a:t>PAHS</a:t>
            </a:r>
            <a:endParaRPr lang="en-US" sz="3600" dirty="0" smtClean="0"/>
          </a:p>
          <a:p>
            <a:pPr algn="just" eaLnBrk="1" hangingPunct="1"/>
            <a:r>
              <a:rPr lang="en-US" sz="3600" dirty="0" smtClean="0"/>
              <a:t>Installation of Oxygen Plant</a:t>
            </a:r>
          </a:p>
          <a:p>
            <a:r>
              <a:rPr lang="en-US" sz="3600" dirty="0" smtClean="0"/>
              <a:t>Starting Super- </a:t>
            </a:r>
            <a:r>
              <a:rPr lang="en-US" sz="3600" dirty="0" err="1" smtClean="0"/>
              <a:t>Speciality</a:t>
            </a:r>
            <a:r>
              <a:rPr lang="en-US" sz="3600" dirty="0" smtClean="0"/>
              <a:t> Services like  cardiology,  </a:t>
            </a:r>
            <a:r>
              <a:rPr lang="en-US" sz="3600" dirty="0" err="1" smtClean="0"/>
              <a:t>Gastrology</a:t>
            </a:r>
            <a:r>
              <a:rPr lang="en-US" sz="3600" dirty="0" smtClean="0"/>
              <a:t>,  Nephrology,  </a:t>
            </a:r>
            <a:r>
              <a:rPr lang="en-US" sz="3600" dirty="0" err="1" smtClean="0"/>
              <a:t>hepatology</a:t>
            </a:r>
            <a:r>
              <a:rPr lang="en-US" sz="3600" dirty="0" smtClean="0"/>
              <a:t>, Neurosurgery etc</a:t>
            </a:r>
          </a:p>
          <a:p>
            <a:pPr algn="just" eaLnBrk="1" hangingPunct="1"/>
            <a:r>
              <a:rPr lang="en-US" sz="3600" dirty="0" smtClean="0"/>
              <a:t>MD seat allocation (17+26 seats)</a:t>
            </a:r>
          </a:p>
          <a:p>
            <a:pPr algn="just" eaLnBrk="1" hangingPunct="1"/>
            <a:r>
              <a:rPr lang="en-US" sz="3600" dirty="0" smtClean="0"/>
              <a:t>Admission of MD Residents</a:t>
            </a:r>
          </a:p>
          <a:p>
            <a:pPr algn="just" eaLnBrk="1" hangingPunct="1"/>
            <a:r>
              <a:rPr lang="en-US" sz="3600" dirty="0" err="1" smtClean="0"/>
              <a:t>COVID</a:t>
            </a:r>
            <a:r>
              <a:rPr lang="en-US" sz="3600" dirty="0" smtClean="0"/>
              <a:t>-19 treatment center</a:t>
            </a:r>
          </a:p>
          <a:p>
            <a:pPr algn="just" eaLnBrk="1" hangingPunct="1"/>
            <a:r>
              <a:rPr lang="en-US" sz="3600" dirty="0" smtClean="0"/>
              <a:t>Starting of </a:t>
            </a:r>
            <a:r>
              <a:rPr lang="en-US" sz="3600" dirty="0" err="1" smtClean="0"/>
              <a:t>COVID</a:t>
            </a:r>
            <a:r>
              <a:rPr lang="en-US" sz="3600" dirty="0" smtClean="0"/>
              <a:t> </a:t>
            </a:r>
            <a:r>
              <a:rPr lang="en-US" sz="3600" dirty="0" err="1" smtClean="0"/>
              <a:t>OPD</a:t>
            </a:r>
            <a:endParaRPr lang="en-US" sz="3600" dirty="0" smtClean="0"/>
          </a:p>
          <a:p>
            <a:pPr algn="just" eaLnBrk="1" hangingPunct="1"/>
            <a:r>
              <a:rPr lang="en-US" sz="3600" dirty="0" smtClean="0"/>
              <a:t>Hospital waste management</a:t>
            </a:r>
          </a:p>
          <a:p>
            <a:pPr algn="just" eaLnBrk="1" hangingPunct="1"/>
            <a:r>
              <a:rPr lang="en-US" sz="3600" dirty="0" smtClean="0"/>
              <a:t>Expansion of dialysis Service</a:t>
            </a:r>
          </a:p>
          <a:p>
            <a:pPr algn="just"/>
            <a:r>
              <a:rPr lang="en-US" sz="3600" dirty="0" smtClean="0"/>
              <a:t>Established </a:t>
            </a:r>
            <a:r>
              <a:rPr lang="en-US" sz="3600" dirty="0" err="1" smtClean="0"/>
              <a:t>NICU</a:t>
            </a:r>
            <a:r>
              <a:rPr lang="en-US" sz="3600" dirty="0" smtClean="0"/>
              <a:t> Service from </a:t>
            </a:r>
            <a:r>
              <a:rPr lang="en-US" sz="3600" dirty="0" err="1" smtClean="0"/>
              <a:t>NCU</a:t>
            </a:r>
            <a:r>
              <a:rPr lang="en-US" sz="3600" dirty="0" smtClean="0"/>
              <a:t> Service</a:t>
            </a:r>
          </a:p>
          <a:p>
            <a:endParaRPr lang="en-US" sz="3600" dirty="0"/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en-US" b="1" dirty="0" smtClean="0">
                <a:solidFill>
                  <a:schemeClr val="bg1"/>
                </a:solidFill>
              </a:rPr>
              <a:t>Continued</a:t>
            </a:r>
            <a:r>
              <a:rPr lang="en-US" dirty="0" smtClean="0">
                <a:solidFill>
                  <a:schemeClr val="bg1"/>
                </a:solidFill>
              </a:rPr>
              <a:t>…..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5626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400" dirty="0" err="1" smtClean="0"/>
              <a:t>Computarized</a:t>
            </a:r>
            <a:r>
              <a:rPr lang="en-US" sz="3400" dirty="0" smtClean="0"/>
              <a:t> Lab (Interfacing Lab data)</a:t>
            </a:r>
          </a:p>
          <a:p>
            <a:pPr eaLnBrk="1" hangingPunct="1"/>
            <a:r>
              <a:rPr lang="en-US" sz="3400" dirty="0" smtClean="0"/>
              <a:t>Hospital beds Increased</a:t>
            </a:r>
          </a:p>
          <a:p>
            <a:pPr eaLnBrk="1" hangingPunct="1"/>
            <a:r>
              <a:rPr lang="en-US" sz="3400" dirty="0" smtClean="0"/>
              <a:t>Shifted Maternity and Neonatal service from the new maternity building.</a:t>
            </a:r>
          </a:p>
          <a:p>
            <a:r>
              <a:rPr lang="en-US" sz="3400" dirty="0"/>
              <a:t>Token system for </a:t>
            </a:r>
            <a:r>
              <a:rPr lang="en-US" sz="3400" dirty="0" err="1" smtClean="0"/>
              <a:t>OPD</a:t>
            </a:r>
            <a:r>
              <a:rPr lang="en-US" sz="3400" dirty="0" smtClean="0"/>
              <a:t> and Insurance </a:t>
            </a:r>
            <a:r>
              <a:rPr lang="en-US" sz="3400" dirty="0"/>
              <a:t>counter</a:t>
            </a:r>
          </a:p>
          <a:p>
            <a:pPr eaLnBrk="1" hangingPunct="1"/>
            <a:r>
              <a:rPr lang="en-US" sz="3400" dirty="0" smtClean="0"/>
              <a:t>Health  Insurance Program</a:t>
            </a:r>
          </a:p>
          <a:p>
            <a:pPr eaLnBrk="1" hangingPunct="1"/>
            <a:r>
              <a:rPr lang="en-US" sz="3400" dirty="0" smtClean="0"/>
              <a:t>Separate Health Insurance Counter</a:t>
            </a:r>
          </a:p>
          <a:p>
            <a:pPr eaLnBrk="1" hangingPunct="1"/>
            <a:r>
              <a:rPr lang="en-US" sz="3400" dirty="0" smtClean="0"/>
              <a:t>New services; </a:t>
            </a:r>
            <a:r>
              <a:rPr lang="en-US" sz="3400" dirty="0" err="1" smtClean="0"/>
              <a:t>RIRS,PCNL,MRI</a:t>
            </a:r>
            <a:r>
              <a:rPr lang="en-US" sz="3400" dirty="0" smtClean="0"/>
              <a:t>, </a:t>
            </a:r>
            <a:r>
              <a:rPr lang="en-US" sz="3400" dirty="0" err="1" smtClean="0"/>
              <a:t>ESWL,Fibro</a:t>
            </a:r>
            <a:r>
              <a:rPr lang="en-US" sz="3400" dirty="0" smtClean="0"/>
              <a:t>-Scan, Biopsy, </a:t>
            </a:r>
            <a:r>
              <a:rPr lang="en-US" sz="3400" dirty="0" err="1" smtClean="0"/>
              <a:t>Vit.D</a:t>
            </a:r>
            <a:r>
              <a:rPr lang="en-US" sz="3400" dirty="0" smtClean="0"/>
              <a:t>, B12  etc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Hospital Strength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153400" cy="48006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Adequate Hospital ownership land</a:t>
            </a:r>
          </a:p>
          <a:p>
            <a:pPr eaLnBrk="1" hangingPunct="1"/>
            <a:r>
              <a:rPr lang="en-US" sz="3600" dirty="0" smtClean="0"/>
              <a:t>Adequate Water Supply</a:t>
            </a:r>
          </a:p>
          <a:p>
            <a:pPr eaLnBrk="1" hangingPunct="1"/>
            <a:r>
              <a:rPr lang="en-US" sz="3600" dirty="0" smtClean="0"/>
              <a:t>ICU, NCU Department</a:t>
            </a:r>
          </a:p>
          <a:p>
            <a:pPr eaLnBrk="1" hangingPunct="1"/>
            <a:r>
              <a:rPr lang="en-US" sz="3600" dirty="0" smtClean="0"/>
              <a:t>Advanced </a:t>
            </a:r>
            <a:r>
              <a:rPr lang="en-US" sz="4000" dirty="0" smtClean="0"/>
              <a:t>Medical</a:t>
            </a:r>
            <a:r>
              <a:rPr lang="en-US" sz="3600" dirty="0" smtClean="0"/>
              <a:t> Equipments</a:t>
            </a:r>
          </a:p>
          <a:p>
            <a:pPr eaLnBrk="1" hangingPunct="1"/>
            <a:r>
              <a:rPr lang="en-US" sz="3600" dirty="0" smtClean="0"/>
              <a:t>Own hospital Pharmacy</a:t>
            </a:r>
          </a:p>
          <a:p>
            <a:pPr eaLnBrk="1" hangingPunct="1"/>
            <a:r>
              <a:rPr lang="en-US" sz="3600" dirty="0" smtClean="0"/>
              <a:t>Attachment with </a:t>
            </a:r>
            <a:r>
              <a:rPr lang="en-US" sz="3600" dirty="0" err="1" smtClean="0"/>
              <a:t>PAHS</a:t>
            </a:r>
            <a:endParaRPr lang="en-US" sz="3600" dirty="0" smtClean="0"/>
          </a:p>
          <a:p>
            <a:pPr eaLnBrk="1" hangingPunct="1"/>
            <a:r>
              <a:rPr lang="en-US" sz="3600" dirty="0" smtClean="0"/>
              <a:t>Health Insurance  Program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Major Challenges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534400" cy="48006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Patient’s crowd management</a:t>
            </a:r>
          </a:p>
          <a:p>
            <a:r>
              <a:rPr lang="en-US" dirty="0" smtClean="0"/>
              <a:t>Management of Health  Insurance Program</a:t>
            </a:r>
          </a:p>
          <a:p>
            <a:pPr eaLnBrk="1" hangingPunct="1"/>
            <a:r>
              <a:rPr lang="en-US" dirty="0" smtClean="0"/>
              <a:t>To run Academic activities </a:t>
            </a:r>
            <a:r>
              <a:rPr lang="en-US" dirty="0" err="1" smtClean="0"/>
              <a:t>MBBS</a:t>
            </a:r>
            <a:r>
              <a:rPr lang="en-US" dirty="0" smtClean="0"/>
              <a:t>/Nursing in PAHS</a:t>
            </a:r>
          </a:p>
          <a:p>
            <a:pPr eaLnBrk="1" hangingPunct="1"/>
            <a:r>
              <a:rPr lang="en-US" dirty="0" smtClean="0"/>
              <a:t>To manage quarter for staffs</a:t>
            </a:r>
          </a:p>
          <a:p>
            <a:pPr eaLnBrk="1" hangingPunct="1"/>
            <a:r>
              <a:rPr lang="en-US" dirty="0" smtClean="0"/>
              <a:t>Dead body management</a:t>
            </a:r>
          </a:p>
          <a:p>
            <a:pPr eaLnBrk="1" hangingPunct="1"/>
            <a:r>
              <a:rPr lang="en-US" dirty="0" smtClean="0"/>
              <a:t>Insufficient financial subsidy </a:t>
            </a:r>
          </a:p>
          <a:p>
            <a:r>
              <a:rPr lang="en-US" dirty="0" smtClean="0"/>
              <a:t>Accessibility </a:t>
            </a:r>
            <a:r>
              <a:rPr lang="en-US" dirty="0"/>
              <a:t>of beds in </a:t>
            </a:r>
            <a:r>
              <a:rPr lang="en-US" dirty="0" smtClean="0"/>
              <a:t>maternity /</a:t>
            </a:r>
            <a:r>
              <a:rPr lang="en-US" dirty="0" err="1" smtClean="0"/>
              <a:t>Orthopaedic</a:t>
            </a:r>
            <a:r>
              <a:rPr lang="en-US" dirty="0" smtClean="0"/>
              <a:t> /Surgical Wards</a:t>
            </a:r>
            <a:endParaRPr lang="en-US" dirty="0"/>
          </a:p>
          <a:p>
            <a:r>
              <a:rPr lang="en-US" dirty="0"/>
              <a:t>To develop as a </a:t>
            </a:r>
            <a:r>
              <a:rPr lang="en-US" dirty="0" smtClean="0"/>
              <a:t>central and competitive </a:t>
            </a:r>
            <a:r>
              <a:rPr lang="en-US" dirty="0"/>
              <a:t>hospital of </a:t>
            </a:r>
            <a:r>
              <a:rPr lang="en-US" dirty="0" smtClean="0"/>
              <a:t> </a:t>
            </a:r>
            <a:r>
              <a:rPr lang="en-US" dirty="0" err="1" smtClean="0"/>
              <a:t>Gandaki</a:t>
            </a:r>
            <a:r>
              <a:rPr lang="en-US" dirty="0" smtClean="0"/>
              <a:t> province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001000" cy="51816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eaLnBrk="1" hangingPunct="1"/>
            <a:r>
              <a:rPr lang="en-US" sz="7400" dirty="0" smtClean="0"/>
              <a:t>Need to expand Maternity ,Medical  and other over crowded wards.</a:t>
            </a:r>
          </a:p>
          <a:p>
            <a:pPr eaLnBrk="1" hangingPunct="1"/>
            <a:r>
              <a:rPr lang="en-US" sz="7400" dirty="0" smtClean="0"/>
              <a:t>Need  to expand Hospital Pharmacy and  counter in Non-Overlapping Mode.</a:t>
            </a:r>
          </a:p>
          <a:p>
            <a:pPr eaLnBrk="1" hangingPunct="1"/>
            <a:r>
              <a:rPr lang="en-US" sz="7400" dirty="0" smtClean="0"/>
              <a:t>Need to establish another OT room.</a:t>
            </a:r>
          </a:p>
          <a:p>
            <a:pPr eaLnBrk="1" hangingPunct="1"/>
            <a:r>
              <a:rPr lang="en-US" sz="7400" dirty="0" smtClean="0"/>
              <a:t>Need to establish </a:t>
            </a:r>
            <a:r>
              <a:rPr lang="en-US" sz="7400" dirty="0" err="1" smtClean="0"/>
              <a:t>MICU</a:t>
            </a:r>
            <a:r>
              <a:rPr lang="en-US" sz="7400" dirty="0" smtClean="0"/>
              <a:t> as soon as possible </a:t>
            </a:r>
          </a:p>
          <a:p>
            <a:pPr eaLnBrk="1" hangingPunct="1"/>
            <a:r>
              <a:rPr lang="en-US" sz="7400" dirty="0" smtClean="0"/>
              <a:t>Need to install  necessary medical equipments like CT-Scan as soon as possible</a:t>
            </a:r>
          </a:p>
          <a:p>
            <a:pPr eaLnBrk="1" hangingPunct="1"/>
            <a:r>
              <a:rPr lang="en-US" sz="7400" dirty="0" smtClean="0"/>
              <a:t>To initiate for the installing of </a:t>
            </a:r>
            <a:r>
              <a:rPr lang="en-US" sz="7400" dirty="0" err="1" smtClean="0"/>
              <a:t>EMR</a:t>
            </a:r>
            <a:r>
              <a:rPr lang="en-US" sz="7400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Continue..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Need to establish the Critical Care Management of heart, kidney etc</a:t>
            </a:r>
          </a:p>
          <a:p>
            <a:r>
              <a:rPr lang="en-US" dirty="0" smtClean="0"/>
              <a:t>Construction of library building.</a:t>
            </a:r>
          </a:p>
          <a:p>
            <a:r>
              <a:rPr lang="en-US" dirty="0" smtClean="0"/>
              <a:t>To improve overall sanitation system with liquid waste management.</a:t>
            </a:r>
          </a:p>
          <a:p>
            <a:r>
              <a:rPr lang="en-US" dirty="0" smtClean="0"/>
              <a:t>To increase financial subsidy</a:t>
            </a:r>
          </a:p>
          <a:p>
            <a:r>
              <a:rPr lang="en-US" dirty="0" smtClean="0"/>
              <a:t>Construction of adequate staff quarter as soon as possible</a:t>
            </a:r>
          </a:p>
          <a:p>
            <a:r>
              <a:rPr lang="en-US" dirty="0" smtClean="0"/>
              <a:t>Scientific Management of Health Insurance Program</a:t>
            </a:r>
          </a:p>
          <a:p>
            <a:r>
              <a:rPr lang="en-US" dirty="0" smtClean="0"/>
              <a:t>Development of </a:t>
            </a:r>
            <a:r>
              <a:rPr lang="en-US" dirty="0" err="1" smtClean="0"/>
              <a:t>EMR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To Add other Academic  activities in </a:t>
            </a:r>
            <a:r>
              <a:rPr lang="en-US" dirty="0" err="1" smtClean="0"/>
              <a:t>PAHS</a:t>
            </a:r>
            <a:endParaRPr lang="en-US" dirty="0" smtClean="0"/>
          </a:p>
          <a:p>
            <a:endParaRPr lang="en-US" sz="1100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97798\Desktop\New folder (3)\New folder (2)\117338085_637595457150587_7243997350639197653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1" y="152400"/>
            <a:ext cx="8859309" cy="6644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581471"/>
            <a:ext cx="88392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Administrative Building of Western Regional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H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ospital,Pokhara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464135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97798\Desktop\New folder (3)\New folder (2)\117326216_359376508793116_549629207475796987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1" y="152400"/>
            <a:ext cx="8960909" cy="6568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4805062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97798\Desktop\New folder (3)\New folder (2)\116427495_3198821073568103_8486699579594427757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0" y="152401"/>
            <a:ext cx="8819240" cy="5943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943600"/>
            <a:ext cx="89916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New Maternity Building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Western Regional Hospital, </a:t>
            </a:r>
            <a:r>
              <a:rPr lang="en-US" sz="2400" dirty="0" err="1" smtClean="0">
                <a:solidFill>
                  <a:schemeClr val="bg1"/>
                </a:solidFill>
              </a:rPr>
              <a:t>Pokhara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35438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09687"/>
          </a:xfrm>
          <a:solidFill>
            <a:srgbClr val="00B05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Historical Development of Western Regional Hospital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752600"/>
            <a:ext cx="8915400" cy="445928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sz="2800" dirty="0" smtClean="0">
                <a:latin typeface="+mj-lt"/>
              </a:rPr>
              <a:t>Hospital was </a:t>
            </a:r>
            <a:r>
              <a:rPr lang="en-US" sz="2800" dirty="0" smtClean="0">
                <a:solidFill>
                  <a:schemeClr val="hlink"/>
                </a:solidFill>
                <a:latin typeface="+mj-lt"/>
              </a:rPr>
              <a:t>established in 2012 BS</a:t>
            </a:r>
            <a:r>
              <a:rPr lang="en-US" sz="2800" dirty="0" smtClean="0">
                <a:latin typeface="+mj-lt"/>
              </a:rPr>
              <a:t> named as a "</a:t>
            </a:r>
            <a:r>
              <a:rPr lang="en-US" sz="2800" dirty="0" smtClean="0">
                <a:solidFill>
                  <a:schemeClr val="hlink"/>
                </a:solidFill>
                <a:latin typeface="+mj-lt"/>
              </a:rPr>
              <a:t>Soldiers Board Hospital</a:t>
            </a:r>
            <a:r>
              <a:rPr lang="en-US" sz="2800" dirty="0" smtClean="0">
                <a:latin typeface="+mj-lt"/>
              </a:rPr>
              <a:t>" with strongly initiated by </a:t>
            </a:r>
            <a:r>
              <a:rPr lang="en-US" sz="2800" dirty="0" smtClean="0">
                <a:solidFill>
                  <a:schemeClr val="hlink"/>
                </a:solidFill>
                <a:latin typeface="+mj-lt"/>
              </a:rPr>
              <a:t>Major </a:t>
            </a:r>
            <a:r>
              <a:rPr lang="en-US" sz="2800" dirty="0" err="1" smtClean="0">
                <a:solidFill>
                  <a:schemeClr val="hlink"/>
                </a:solidFill>
                <a:latin typeface="+mj-lt"/>
              </a:rPr>
              <a:t>Bir</a:t>
            </a:r>
            <a:r>
              <a:rPr lang="en-US" sz="2800" dirty="0" smtClean="0">
                <a:solidFill>
                  <a:schemeClr val="hlink"/>
                </a:solidFill>
                <a:latin typeface="+mj-lt"/>
              </a:rPr>
              <a:t> Singh </a:t>
            </a:r>
            <a:r>
              <a:rPr lang="en-US" sz="2800" dirty="0" err="1" smtClean="0">
                <a:solidFill>
                  <a:schemeClr val="hlink"/>
                </a:solidFill>
                <a:latin typeface="+mj-lt"/>
              </a:rPr>
              <a:t>Gurung</a:t>
            </a:r>
            <a:r>
              <a:rPr lang="en-US" sz="2800" dirty="0" smtClean="0">
                <a:latin typeface="+mj-lt"/>
              </a:rPr>
              <a:t> and his friends.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dirty="0" smtClean="0">
                <a:latin typeface="+mj-lt"/>
              </a:rPr>
              <a:t>In </a:t>
            </a:r>
            <a:r>
              <a:rPr lang="en-US" sz="2800" dirty="0" smtClean="0">
                <a:solidFill>
                  <a:schemeClr val="hlink"/>
                </a:solidFill>
                <a:latin typeface="+mj-lt"/>
              </a:rPr>
              <a:t>2019 BS</a:t>
            </a:r>
            <a:r>
              <a:rPr lang="en-US" sz="2800" dirty="0" smtClean="0">
                <a:latin typeface="+mj-lt"/>
              </a:rPr>
              <a:t>, this Hospital was handed over to the Government of Nepal developed as a </a:t>
            </a:r>
            <a:r>
              <a:rPr lang="en-US" sz="2800" dirty="0" smtClean="0">
                <a:solidFill>
                  <a:schemeClr val="hlink"/>
                </a:solidFill>
                <a:latin typeface="+mj-lt"/>
              </a:rPr>
              <a:t>15 </a:t>
            </a:r>
            <a:r>
              <a:rPr lang="en-US" sz="2800" dirty="0" err="1" smtClean="0">
                <a:solidFill>
                  <a:schemeClr val="hlink"/>
                </a:solidFill>
                <a:latin typeface="+mj-lt"/>
              </a:rPr>
              <a:t>beded</a:t>
            </a:r>
            <a:r>
              <a:rPr lang="en-US" sz="2800" dirty="0" smtClean="0">
                <a:solidFill>
                  <a:schemeClr val="hlink"/>
                </a:solidFill>
                <a:latin typeface="+mj-lt"/>
              </a:rPr>
              <a:t> Hospital</a:t>
            </a:r>
            <a:r>
              <a:rPr lang="en-US" sz="2800" dirty="0" smtClean="0">
                <a:latin typeface="+mj-lt"/>
              </a:rPr>
              <a:t>. It became the District Hospital of </a:t>
            </a:r>
            <a:r>
              <a:rPr lang="en-US" sz="2800" dirty="0" err="1" smtClean="0">
                <a:latin typeface="+mj-lt"/>
              </a:rPr>
              <a:t>Kaski</a:t>
            </a:r>
            <a:r>
              <a:rPr lang="en-US" sz="2800" dirty="0" smtClean="0">
                <a:latin typeface="+mj-lt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dirty="0" smtClean="0">
                <a:latin typeface="+mj-lt"/>
              </a:rPr>
              <a:t>In </a:t>
            </a:r>
            <a:r>
              <a:rPr lang="en-US" sz="2800" dirty="0" smtClean="0">
                <a:solidFill>
                  <a:schemeClr val="hlink"/>
                </a:solidFill>
                <a:latin typeface="+mj-lt"/>
              </a:rPr>
              <a:t>2032 BS</a:t>
            </a:r>
            <a:r>
              <a:rPr lang="en-US" sz="2800" dirty="0" smtClean="0">
                <a:latin typeface="+mj-lt"/>
              </a:rPr>
              <a:t>, this Hospital and INF shining Hospital merged with the name of </a:t>
            </a:r>
            <a:r>
              <a:rPr lang="en-US" sz="2800" dirty="0" err="1" smtClean="0">
                <a:solidFill>
                  <a:schemeClr val="hlink"/>
                </a:solidFill>
                <a:latin typeface="+mj-lt"/>
              </a:rPr>
              <a:t>Gandaki</a:t>
            </a:r>
            <a:r>
              <a:rPr lang="en-US" sz="2800" dirty="0" smtClean="0">
                <a:solidFill>
                  <a:schemeClr val="hlink"/>
                </a:solidFill>
                <a:latin typeface="+mj-lt"/>
              </a:rPr>
              <a:t> Zonal Hospital</a:t>
            </a:r>
            <a:r>
              <a:rPr lang="en-US" sz="2800" dirty="0" smtClean="0">
                <a:latin typeface="+mj-lt"/>
              </a:rPr>
              <a:t> with capacity of 50 beds.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dirty="0" smtClean="0">
                <a:latin typeface="+mj-lt"/>
              </a:rPr>
              <a:t>In </a:t>
            </a:r>
            <a:r>
              <a:rPr lang="en-US" sz="2800" dirty="0" smtClean="0">
                <a:solidFill>
                  <a:schemeClr val="hlink"/>
                </a:solidFill>
                <a:latin typeface="+mj-lt"/>
              </a:rPr>
              <a:t>2043 BS,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Gandaki</a:t>
            </a:r>
            <a:r>
              <a:rPr lang="en-US" sz="2800" dirty="0" smtClean="0">
                <a:latin typeface="+mj-lt"/>
              </a:rPr>
              <a:t> Zonal Hospital upgraded to 150 </a:t>
            </a:r>
            <a:r>
              <a:rPr lang="en-US" sz="2800" dirty="0" err="1" smtClean="0">
                <a:latin typeface="+mj-lt"/>
              </a:rPr>
              <a:t>beded</a:t>
            </a:r>
            <a:r>
              <a:rPr lang="en-US" sz="2800" dirty="0" smtClean="0">
                <a:latin typeface="+mj-lt"/>
              </a:rPr>
              <a:t> as </a:t>
            </a:r>
            <a:r>
              <a:rPr lang="en-US" sz="2800" dirty="0" smtClean="0">
                <a:solidFill>
                  <a:schemeClr val="hlink"/>
                </a:solidFill>
                <a:latin typeface="+mj-lt"/>
              </a:rPr>
              <a:t>Regional Hospital</a:t>
            </a:r>
            <a:r>
              <a:rPr lang="en-US" sz="2800" dirty="0" smtClean="0">
                <a:latin typeface="+mj-lt"/>
              </a:rPr>
              <a:t> 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rysanthem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54" y="0"/>
            <a:ext cx="9090946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62000" y="1524000"/>
            <a:ext cx="7772400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00B050"/>
                </a:solidFill>
                <a:latin typeface="Anklepants" pitchFamily="2" charset="0"/>
              </a:rPr>
              <a:t>Thank You</a:t>
            </a:r>
            <a:endParaRPr lang="en-US" sz="13800" dirty="0">
              <a:solidFill>
                <a:srgbClr val="00B050"/>
              </a:solidFill>
              <a:latin typeface="Anklepants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153400" cy="613251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 eaLnBrk="1" hangingPunct="1"/>
            <a:r>
              <a:rPr lang="en-US" sz="4000" dirty="0" smtClean="0"/>
              <a:t>In 2046 BS, 50 more beds were added to make it a 200 </a:t>
            </a:r>
            <a:r>
              <a:rPr lang="en-US" sz="4000" dirty="0" err="1" smtClean="0"/>
              <a:t>beded</a:t>
            </a:r>
            <a:r>
              <a:rPr lang="en-US" sz="4000" dirty="0" smtClean="0"/>
              <a:t> Hospital.</a:t>
            </a:r>
          </a:p>
          <a:p>
            <a:pPr algn="just" eaLnBrk="1" hangingPunct="1"/>
            <a:r>
              <a:rPr lang="en-US" sz="4000" dirty="0" smtClean="0"/>
              <a:t>IN 2061 BS, 150 more beds were added to separate expansion of post operative and orthopedic ward. Maternity/</a:t>
            </a:r>
            <a:r>
              <a:rPr lang="en-US" sz="4000" dirty="0" err="1" smtClean="0"/>
              <a:t>Gynae</a:t>
            </a:r>
            <a:r>
              <a:rPr lang="en-US" sz="4000" dirty="0" smtClean="0"/>
              <a:t> and NCU wards also separately conducted at this period.</a:t>
            </a:r>
          </a:p>
          <a:p>
            <a:pPr algn="just" eaLnBrk="1" hangingPunct="1"/>
            <a:r>
              <a:rPr lang="en-US" sz="4000" dirty="0" smtClean="0"/>
              <a:t>Government of Nepal decided to upgrade WRH  to 500 </a:t>
            </a:r>
            <a:r>
              <a:rPr lang="en-US" sz="4000" dirty="0" err="1" smtClean="0"/>
              <a:t>beded</a:t>
            </a:r>
            <a:r>
              <a:rPr lang="en-US" sz="4000" dirty="0" smtClean="0"/>
              <a:t>  in 2069 </a:t>
            </a:r>
            <a:r>
              <a:rPr lang="en-US" sz="4000" dirty="0" err="1" smtClean="0"/>
              <a:t>chaitra</a:t>
            </a:r>
            <a:r>
              <a:rPr lang="en-US" sz="4000" dirty="0" smtClean="0"/>
              <a:t> .</a:t>
            </a:r>
          </a:p>
          <a:p>
            <a:pPr algn="just" eaLnBrk="1" hangingPunct="1"/>
            <a:r>
              <a:rPr lang="en-US" sz="4000" dirty="0" smtClean="0"/>
              <a:t>Government of Nepal declared to make WRH    as </a:t>
            </a:r>
            <a:r>
              <a:rPr lang="en-US" sz="4000" dirty="0" err="1" smtClean="0"/>
              <a:t>Pokhara</a:t>
            </a:r>
            <a:r>
              <a:rPr lang="en-US" sz="4000" dirty="0" smtClean="0"/>
              <a:t> Academy of Health Sciences in 2072 </a:t>
            </a:r>
            <a:r>
              <a:rPr lang="en-US" sz="4000" dirty="0" err="1"/>
              <a:t>P</a:t>
            </a:r>
            <a:r>
              <a:rPr lang="en-US" sz="4000" dirty="0" err="1" smtClean="0"/>
              <a:t>aush</a:t>
            </a:r>
            <a:r>
              <a:rPr lang="en-US" sz="4000" dirty="0" smtClean="0"/>
              <a:t>. </a:t>
            </a:r>
          </a:p>
          <a:p>
            <a:pPr algn="just" eaLnBrk="1" hangingPunct="1"/>
            <a:r>
              <a:rPr lang="en-US" sz="4000" dirty="0" smtClean="0"/>
              <a:t>Academy has conducted MD/MS entrance exam in </a:t>
            </a:r>
            <a:r>
              <a:rPr lang="en-US" sz="4000" dirty="0" err="1" smtClean="0"/>
              <a:t>Falgun</a:t>
            </a:r>
            <a:r>
              <a:rPr lang="en-US" sz="4000" dirty="0" smtClean="0"/>
              <a:t> 25,2076 and admission process started</a:t>
            </a:r>
          </a:p>
          <a:p>
            <a:pPr algn="just" eaLnBrk="1" hangingPunct="1"/>
            <a:r>
              <a:rPr lang="en-US" sz="4000" dirty="0" smtClean="0"/>
              <a:t>Regular Class of MD/MS has started from 1st </a:t>
            </a:r>
            <a:r>
              <a:rPr lang="en-US" sz="4000" dirty="0" err="1" smtClean="0"/>
              <a:t>Shrawan</a:t>
            </a:r>
            <a:r>
              <a:rPr lang="en-US" sz="4000" dirty="0" smtClean="0"/>
              <a:t> 2077</a:t>
            </a:r>
          </a:p>
          <a:p>
            <a:pPr algn="just" eaLnBrk="1" hangingPunct="1"/>
            <a:r>
              <a:rPr lang="en-US" sz="4000" dirty="0" err="1" smtClean="0"/>
              <a:t>No.of</a:t>
            </a:r>
            <a:r>
              <a:rPr lang="en-US" sz="4000" dirty="0" smtClean="0"/>
              <a:t> MD/MS students enrolled in first year is 17 and in second year is 26.</a:t>
            </a:r>
          </a:p>
          <a:p>
            <a:pPr algn="just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21711"/>
            <a:ext cx="8686800" cy="53122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dirty="0" smtClean="0"/>
              <a:t>Hospital ownership land: (207+62) </a:t>
            </a:r>
            <a:r>
              <a:rPr lang="en-US" sz="2800" dirty="0" err="1" smtClean="0"/>
              <a:t>Ropani</a:t>
            </a: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dirty="0" smtClean="0"/>
              <a:t>Own Building:</a:t>
            </a:r>
          </a:p>
          <a:p>
            <a:pPr marL="651510"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b="1" dirty="0" smtClean="0"/>
              <a:t>Hospital area:    (Adequate) </a:t>
            </a:r>
          </a:p>
          <a:p>
            <a:pPr marL="651510"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b="1" dirty="0" smtClean="0"/>
              <a:t>Doctor quarter:  (Inadequate)</a:t>
            </a:r>
          </a:p>
          <a:p>
            <a:pPr marL="651510"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b="1" dirty="0" smtClean="0"/>
              <a:t>Staff quarter:     (Inadequate)</a:t>
            </a:r>
          </a:p>
          <a:p>
            <a:pPr marL="651510"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b="1" dirty="0" smtClean="0"/>
              <a:t>Other: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dirty="0" smtClean="0"/>
              <a:t>Ambulance : </a:t>
            </a:r>
            <a:r>
              <a:rPr lang="en-US" sz="2400" b="1" dirty="0" smtClean="0"/>
              <a:t>No </a:t>
            </a:r>
            <a:endParaRPr lang="en-US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dirty="0" smtClean="0"/>
              <a:t>Major Medical Equipment:</a:t>
            </a:r>
            <a:r>
              <a:rPr lang="en-US" sz="2400" b="1" dirty="0" smtClean="0"/>
              <a:t>	</a:t>
            </a:r>
          </a:p>
          <a:p>
            <a:pPr marL="651510"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000" b="1" dirty="0" smtClean="0"/>
              <a:t> </a:t>
            </a:r>
            <a:r>
              <a:rPr lang="en-US" sz="2400" b="1" dirty="0" smtClean="0"/>
              <a:t>MRI Machine	         	1  Functioning</a:t>
            </a:r>
          </a:p>
          <a:p>
            <a:pPr marL="651510"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b="1" dirty="0" smtClean="0"/>
              <a:t> CT Scan                   	 1   nonfunctioning (New on process)</a:t>
            </a:r>
          </a:p>
          <a:p>
            <a:pPr marL="651510"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b="1" dirty="0" smtClean="0"/>
              <a:t>Echo Machine         	1   Functioning</a:t>
            </a:r>
          </a:p>
          <a:p>
            <a:pPr marL="651510"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b="1" dirty="0" smtClean="0"/>
              <a:t>USG </a:t>
            </a:r>
            <a:r>
              <a:rPr lang="en-US" sz="2400" b="1" dirty="0" smtClean="0"/>
              <a:t>Machine          	12   Functioning</a:t>
            </a:r>
          </a:p>
          <a:p>
            <a:pPr marL="651510"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b="1" dirty="0" smtClean="0"/>
              <a:t>Ventilator                 	38   Functioning   </a:t>
            </a:r>
          </a:p>
          <a:p>
            <a:pPr marL="651510"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b="1" dirty="0" smtClean="0"/>
              <a:t>Oxygen Concentrators 79</a:t>
            </a:r>
          </a:p>
          <a:p>
            <a:pPr marL="651510"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b="1" dirty="0" err="1" smtClean="0"/>
              <a:t>ABG</a:t>
            </a:r>
            <a:r>
              <a:rPr lang="en-US" sz="2400" b="1" dirty="0" smtClean="0"/>
              <a:t> Machine		   4</a:t>
            </a:r>
          </a:p>
          <a:p>
            <a:pPr marL="651510"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b="1" dirty="0" err="1" smtClean="0"/>
              <a:t>BIPAP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CPAP</a:t>
            </a:r>
            <a:r>
              <a:rPr lang="en-US" sz="2400" b="1" dirty="0" smtClean="0"/>
              <a:t>		  38</a:t>
            </a:r>
            <a:endParaRPr lang="en-US" sz="2800" dirty="0" smtClean="0"/>
          </a:p>
          <a:p>
            <a:pPr marL="640080" lvl="1" indent="-274320">
              <a:lnSpc>
                <a:spcPct val="80000"/>
              </a:lnSpc>
              <a:buFont typeface="Wingdings 2"/>
              <a:buChar char=""/>
              <a:defRPr/>
            </a:pPr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smtClean="0">
                <a:solidFill>
                  <a:schemeClr val="bg1"/>
                </a:solidFill>
              </a:rPr>
              <a:t>Infrastructure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6002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838200" indent="-838200"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GENERAL FEATURES OF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WESTERN REGIONAL HOSPITAL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534400" cy="4953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lvl="1" indent="0" algn="ctr" eaLnBrk="1" hangingPunct="1">
              <a:lnSpc>
                <a:spcPct val="80000"/>
              </a:lnSpc>
              <a:buNone/>
            </a:pPr>
            <a:r>
              <a:rPr lang="en-US" sz="2400" b="1" u="sng" dirty="0" smtClean="0"/>
              <a:t>LOCATION AND AREA</a:t>
            </a:r>
            <a:r>
              <a:rPr lang="en-US" sz="2400" b="1" dirty="0" smtClean="0"/>
              <a:t>: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2400" dirty="0" smtClean="0"/>
              <a:t>Western Regional Hospital is located at </a:t>
            </a:r>
            <a:r>
              <a:rPr lang="en-US" sz="2400" dirty="0" err="1" smtClean="0"/>
              <a:t>Ramghat</a:t>
            </a:r>
            <a:r>
              <a:rPr lang="en-US" sz="2400" dirty="0" smtClean="0"/>
              <a:t>, ward </a:t>
            </a:r>
            <a:r>
              <a:rPr lang="en-US" sz="2400" dirty="0" err="1" smtClean="0"/>
              <a:t>No.11</a:t>
            </a:r>
            <a:r>
              <a:rPr lang="en-US" sz="2400" dirty="0" smtClean="0"/>
              <a:t> of </a:t>
            </a:r>
            <a:r>
              <a:rPr lang="en-US" sz="2400" dirty="0" err="1" smtClean="0"/>
              <a:t>Pokhara</a:t>
            </a:r>
            <a:r>
              <a:rPr lang="en-US" sz="2400" dirty="0" smtClean="0"/>
              <a:t> Metropolitan city of </a:t>
            </a:r>
            <a:r>
              <a:rPr lang="en-US" sz="2400" dirty="0" err="1" smtClean="0"/>
              <a:t>Kaski</a:t>
            </a:r>
            <a:r>
              <a:rPr lang="en-US" sz="2400" dirty="0" smtClean="0"/>
              <a:t> district. It covers 269 </a:t>
            </a:r>
            <a:r>
              <a:rPr lang="en-US" sz="2400" dirty="0" err="1" smtClean="0"/>
              <a:t>ropanies</a:t>
            </a:r>
            <a:r>
              <a:rPr lang="en-US" sz="2400" dirty="0" smtClean="0"/>
              <a:t> of land with boundary wall. Roads in north, south and west sides surround it. It is located at the distance of about 1 Km from the center of the city, 2 km from the inter-city bus park and 3 </a:t>
            </a:r>
            <a:r>
              <a:rPr lang="en-US" sz="2400" dirty="0" err="1" smtClean="0"/>
              <a:t>Kms</a:t>
            </a:r>
            <a:r>
              <a:rPr lang="en-US" sz="2400" dirty="0" smtClean="0"/>
              <a:t> from the domestic airport.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2400" dirty="0" smtClean="0"/>
              <a:t>Altitude: 856 m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2400" dirty="0" smtClean="0"/>
              <a:t>GPS Co-ordinates : N 28 12'46"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2400" dirty="0" smtClean="0"/>
              <a:t>		        E 83 59'54"</a:t>
            </a:r>
          </a:p>
          <a:p>
            <a:pPr marL="457200" lvl="1" indent="0" algn="ctr" eaLnBrk="1" hangingPunct="1">
              <a:lnSpc>
                <a:spcPct val="80000"/>
              </a:lnSpc>
              <a:buNone/>
            </a:pPr>
            <a:r>
              <a:rPr lang="en-US" sz="2400" b="1" u="sng" dirty="0" smtClean="0"/>
              <a:t>CATCHMENT AREA:</a:t>
            </a:r>
            <a:endParaRPr lang="en-US" sz="2400" b="1" dirty="0" smtClean="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2400" dirty="0" smtClean="0"/>
              <a:t>Though this is a regional hospital and whole western region is the catchment's area, patients mainly from the surrounding districts use to visit this hospital. The people from other districts of </a:t>
            </a:r>
            <a:r>
              <a:rPr lang="en-US" sz="2400" dirty="0" err="1" smtClean="0"/>
              <a:t>Terai</a:t>
            </a:r>
            <a:r>
              <a:rPr lang="en-US" sz="2400" dirty="0" smtClean="0"/>
              <a:t> area usually prefer to go to Kathmandu instead of going to </a:t>
            </a:r>
            <a:r>
              <a:rPr lang="en-US" sz="2400" dirty="0" err="1" smtClean="0"/>
              <a:t>Pokhara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Main Catchment Areas (2077/078)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9088552"/>
              </p:ext>
            </p:extLst>
          </p:nvPr>
        </p:nvGraphicFramePr>
        <p:xfrm>
          <a:off x="152402" y="685800"/>
          <a:ext cx="8839195" cy="60439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37060"/>
                <a:gridCol w="1509999"/>
                <a:gridCol w="1115356"/>
                <a:gridCol w="1115356"/>
                <a:gridCol w="1115356"/>
                <a:gridCol w="1115356"/>
                <a:gridCol w="1115356"/>
                <a:gridCol w="1115356"/>
              </a:tblGrid>
              <a:tr h="46355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Inpatients Visit (Visited by the People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of  68 Districts)</a:t>
                      </a:r>
                      <a:endParaRPr lang="en-US" sz="2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OPD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/ER  Visit (Visited by the People of 77 districts)</a:t>
                      </a:r>
                      <a:endParaRPr lang="en-US" sz="2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S.N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Districts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Patients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Percent</a:t>
                      </a:r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S.N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Districts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Patients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</a:t>
                      </a:r>
                      <a:endParaRPr kumimoji="0" lang="en-US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Kaski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6821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48.0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Kaski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121305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77.5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Tanahun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2316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16.3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/>
                        <a:t>Syangja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7888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5.0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Syangja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1560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11.0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/>
                        <a:t>Tanahun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10146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6.5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Parbat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830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5.8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Parbat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4159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2.7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Baglung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516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3.6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Baglung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2414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1.5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Myagdi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452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3.2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/>
                        <a:t>Myagdi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2274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1.5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kern="1200" dirty="0" err="1" smtClean="0"/>
                        <a:t>Lamjung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439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3.1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Lamjung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2128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1.4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Gorkha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248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1.7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Gorkha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1212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0.8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Dhading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140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1.0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Dhading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741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0.5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j-lt"/>
                        </a:rPr>
                        <a:t>Nawalparasi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75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0.5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Palpa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316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419600" y="685800"/>
            <a:ext cx="228600" cy="617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19600" y="609600"/>
          <a:ext cx="4571999" cy="6096003"/>
        </p:xfrm>
        <a:graphic>
          <a:graphicData uri="http://schemas.openxmlformats.org/drawingml/2006/table">
            <a:tbl>
              <a:tblPr/>
              <a:tblGrid>
                <a:gridCol w="1748736"/>
                <a:gridCol w="1811944"/>
                <a:gridCol w="1011319"/>
              </a:tblGrid>
              <a:tr h="1027293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OPD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/ER  Visit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(Visited by the People of all Provinces)</a:t>
                      </a:r>
                      <a:endParaRPr lang="en-US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Province/Other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No.of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Patients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Percent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2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Bagmati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Gandaki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152076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Sudur paschim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Foreign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156487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Main Catchment Areas (2077/078)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685799"/>
          <a:ext cx="4038599" cy="6053736"/>
        </p:xfrm>
        <a:graphic>
          <a:graphicData uri="http://schemas.openxmlformats.org/drawingml/2006/table">
            <a:tbl>
              <a:tblPr/>
              <a:tblGrid>
                <a:gridCol w="1504575"/>
                <a:gridCol w="1583764"/>
                <a:gridCol w="950260"/>
              </a:tblGrid>
              <a:tr h="981434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InapatientsVisit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(Visited by the People of all Provinces)</a:t>
                      </a:r>
                      <a:endParaRPr lang="en-US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59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Province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No.of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Patients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Percent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9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Bagmati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Gandaki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Sudur Paschim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191000" y="685800"/>
            <a:ext cx="228600" cy="6019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5929</TotalTime>
  <Words>1770</Words>
  <Application>Microsoft Office PowerPoint</Application>
  <PresentationFormat>On-screen Show (4:3)</PresentationFormat>
  <Paragraphs>867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                   </vt:lpstr>
      <vt:lpstr> Annual Report   F/Y 2077/078 </vt:lpstr>
      <vt:lpstr>General Catchment Area</vt:lpstr>
      <vt:lpstr>Historical Development of Western Regional Hospital</vt:lpstr>
      <vt:lpstr>Slide 5</vt:lpstr>
      <vt:lpstr>Slide 6</vt:lpstr>
      <vt:lpstr>GENERAL FEATURES OF  WESTERN REGIONAL HOSPITAL</vt:lpstr>
      <vt:lpstr>Main Catchment Areas (2077/078) </vt:lpstr>
      <vt:lpstr>Main Catchment Areas (2077/078) </vt:lpstr>
      <vt:lpstr>Hospital Services</vt:lpstr>
      <vt:lpstr>OPD Services </vt:lpstr>
      <vt:lpstr>Indoor Services </vt:lpstr>
      <vt:lpstr>Major Hospital Services      Preventive Services</vt:lpstr>
      <vt:lpstr>Curative Services</vt:lpstr>
      <vt:lpstr>Diagnostic Services </vt:lpstr>
      <vt:lpstr>Special Programme </vt:lpstr>
      <vt:lpstr>Hospital Statistics</vt:lpstr>
      <vt:lpstr>Inpatients Admitted in F/Y 2077/078</vt:lpstr>
      <vt:lpstr>Age wise Inpatients in F/Y 2077/078</vt:lpstr>
      <vt:lpstr>Flow of Patients in WRH</vt:lpstr>
      <vt:lpstr>Month-wise OPD Patients in F/Y 2077/078</vt:lpstr>
      <vt:lpstr>Month-wise Inpatients in F/Y 2077/078 </vt:lpstr>
      <vt:lpstr>Hospital Indicators</vt:lpstr>
      <vt:lpstr>Total Surgery Vs. Major Surgery </vt:lpstr>
      <vt:lpstr>Lab Services</vt:lpstr>
      <vt:lpstr>Top 10 Morbidity Among Inpatients</vt:lpstr>
      <vt:lpstr>Top Ten Mortality Among Inpatients</vt:lpstr>
      <vt:lpstr> Delivery Related Statistics </vt:lpstr>
      <vt:lpstr>Hospital Delivery Statistics </vt:lpstr>
      <vt:lpstr>Age wise COVID Death in F/Y 2077/078</vt:lpstr>
      <vt:lpstr>Major Innovations</vt:lpstr>
      <vt:lpstr>         Continued….. </vt:lpstr>
      <vt:lpstr>Hospital Strength</vt:lpstr>
      <vt:lpstr>Major Challenges</vt:lpstr>
      <vt:lpstr>Recommendations</vt:lpstr>
      <vt:lpstr>Continue..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WRH</dc:creator>
  <cp:lastModifiedBy>WRH</cp:lastModifiedBy>
  <cp:revision>1164</cp:revision>
  <cp:lastPrinted>2017-08-20T08:37:26Z</cp:lastPrinted>
  <dcterms:created xsi:type="dcterms:W3CDTF">2016-08-15T05:50:58Z</dcterms:created>
  <dcterms:modified xsi:type="dcterms:W3CDTF">2022-02-07T05:08:46Z</dcterms:modified>
</cp:coreProperties>
</file>